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fitness-exercise/benefits-of-aerobic-exerci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.gov/PAGuidelines/default.aspx" TargetMode="External"/><Relationship Id="rId4" Type="http://schemas.openxmlformats.org/officeDocument/2006/relationships/hyperlink" Target="https://www.healthline.com/health/fitness/cycling-vs-walk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fitness-exercise/benefits-of-aerobic-exerci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.gov/PAGuidelines/default.aspx" TargetMode="External"/><Relationship Id="rId4" Type="http://schemas.openxmlformats.org/officeDocument/2006/relationships/hyperlink" Target="https://www.healthline.com/health/fitness/cycling-vs-walk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ashwagandh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healthlibrary/conditions/adult/mental_health_disorders/generalized_anxiety_disorder_85,p0073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line.com/health/cognitive-behavioral-therap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92-020-00589-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line.com/authors/jillian-kubala-ms-r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Health coaching</a:t>
            </a:r>
            <a:br>
              <a:rPr lang="en-US" sz="5400" dirty="0"/>
            </a:br>
            <a:r>
              <a:rPr lang="en-US" sz="5400" dirty="0"/>
              <a:t>a client with </a:t>
            </a:r>
            <a:br>
              <a:rPr lang="en-US" sz="5400" dirty="0"/>
            </a:br>
            <a:r>
              <a:rPr lang="en-US" sz="5400" dirty="0"/>
              <a:t>increased stress and anxiety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By Roxana Marinescu,              BSN, BSM</a:t>
            </a:r>
          </a:p>
          <a:p>
            <a:pPr algn="r"/>
            <a:r>
              <a:rPr lang="en-US" dirty="0"/>
              <a:t>John Patrick University</a:t>
            </a:r>
          </a:p>
          <a:p>
            <a:pPr algn="r"/>
            <a:r>
              <a:rPr lang="en-US" dirty="0"/>
              <a:t>Lifestyle Medicine</a:t>
            </a:r>
          </a:p>
          <a:p>
            <a:pPr algn="r"/>
            <a:r>
              <a:rPr lang="en-US" dirty="0"/>
              <a:t>4-8-2022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303363"/>
          </a:xfrm>
        </p:spPr>
        <p:txBody>
          <a:bodyPr>
            <a:normAutofit fontScale="90000"/>
          </a:bodyPr>
          <a:lstStyle/>
          <a:p>
            <a:pPr marL="457200" algn="ctr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predisposing stress factors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 fontScale="77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enetics,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of social support,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coping style, and personality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arents, people in professions such as healthcare and social work,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of color, 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minorities are more likely to have higher stress levels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31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Predisposing factors for anxiety :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trauma, stress due to an illness, stress buildup,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traits,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disorders (depression),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relatives with an anxiety disorder,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31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drugs or alcohol overuse.</a:t>
            </a:r>
            <a:endParaRPr lang="en-US" sz="31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3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753739"/>
          </a:xfrm>
        </p:spPr>
        <p:txBody>
          <a:bodyPr>
            <a:normAutofit fontScale="90000"/>
          </a:bodyPr>
          <a:lstStyle/>
          <a:p>
            <a:pPr marL="457200" algn="ctr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r>
              <a:rPr lang="en-US" sz="40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ICD Codes </a:t>
            </a:r>
            <a:r>
              <a:rPr lang="en-US" dirty="0">
                <a:solidFill>
                  <a:srgbClr val="2D3B45"/>
                </a:solidFill>
                <a:latin typeface="+mn-lt"/>
              </a:rPr>
              <a:t>&amp;</a:t>
            </a:r>
            <a:r>
              <a:rPr lang="en-US" sz="4000" b="0" i="0" u="none" strike="noStrike" dirty="0">
                <a:solidFill>
                  <a:srgbClr val="2D3B45"/>
                </a:solidFill>
                <a:effectLst/>
                <a:latin typeface="+mn-lt"/>
              </a:rPr>
              <a:t> </a:t>
            </a:r>
            <a:r>
              <a:rPr lang="en-US" sz="40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Psychological evaluation diagnostics </a:t>
            </a:r>
            <a:br>
              <a:rPr lang="en-US" sz="4400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 fontScale="77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effectLst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ICD-10-CM Code for Acute stress reaction is </a:t>
            </a: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F43.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ICD Code for Anxiety disorder is </a:t>
            </a: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F41.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Perceived Stress Scale (PSS)-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degree to which situations in your life are perceived as stressful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Zung</a:t>
            </a:r>
            <a:r>
              <a:rPr lang="en-US" sz="2800" b="1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Self-Rating Anxiety Scale -a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20-item questionnaire that rates  anxiety on nervousness, anxiety, shaking, rapid heartbeat, fainting, frequent urination, nightmares</a:t>
            </a:r>
            <a:endParaRPr 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Anxiety Scale (HAM-A) -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questions that rate moods, fears, and tension, as well as physical, mental, and behavioral traits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Beck Anxiety Inventory (BAI) 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multiple-choice questions that rates your symptoms like numbness, and fear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Penn State Worry Questionnaire 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questions to measure worry’s generality, excessiveness, and uncontrollability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Anxiety Disorder Scale 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seven-question test is 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of GAD-</a:t>
            </a:r>
            <a:r>
              <a:rPr lang="en-US" sz="2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irritability, nervousness, or fear.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800" dirty="0"/>
            </a:br>
            <a:br>
              <a:rPr lang="en-US" sz="2000" dirty="0"/>
            </a:br>
            <a:br>
              <a:rPr lang="en-US" sz="2400" dirty="0"/>
            </a:b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07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753739"/>
          </a:xfrm>
        </p:spPr>
        <p:txBody>
          <a:bodyPr>
            <a:normAutofit fontScale="90000"/>
          </a:bodyPr>
          <a:lstStyle/>
          <a:p>
            <a:pPr marL="457200" algn="ctr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2D3B45"/>
                </a:solidFill>
                <a:latin typeface="Times New Roman" panose="02020603050405020304" pitchFamily="18" charset="0"/>
              </a:rPr>
              <a:t>blood tests for stress</a:t>
            </a:r>
            <a:r>
              <a:rPr lang="en-US" sz="40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sz="4400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complete stress management profile blood test assesses :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stress hormones (cortisol AM/PM, DHEA sulfate),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thyroid function (free T3), 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metabolism markers (glucose, insulin, lipid panel) 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test for the sex hormone progesterone.</a:t>
            </a:r>
            <a:br>
              <a:rPr lang="en-US" sz="1600" dirty="0"/>
            </a:br>
            <a:br>
              <a:rPr lang="en-US" sz="2000" dirty="0"/>
            </a:br>
            <a:br>
              <a:rPr lang="en-US" sz="2400" dirty="0"/>
            </a:b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597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753739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r>
              <a:rPr lang="en-US" sz="3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Conventional Medicine Treatment Protocols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physical exercise, nutrition or advice about healthy food choices,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progressive muscular relaxation training, 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anger management training, 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sleep hygiene training, 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communications skills training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antidepressants</a:t>
            </a:r>
          </a:p>
          <a:p>
            <a:pPr marL="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n anti-anxiety medication called buspirone may be prescribed</a:t>
            </a:r>
          </a:p>
          <a:p>
            <a:pPr marL="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111111"/>
              </a:solidFill>
              <a:effectLst/>
              <a:latin typeface="Times New Roman" panose="02020603050405020304" pitchFamily="18" charset="0"/>
            </a:endParaRPr>
          </a:p>
          <a:p>
            <a:pPr marL="342900" rtl="0" fontAlgn="base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In limited circumstances, sedatives, such as benzodiazepines, or beta blockers. 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b="0" i="0" u="none" strike="noStrike" dirty="0">
              <a:solidFill>
                <a:srgbClr val="111111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12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753739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r>
              <a:rPr lang="en-US" sz="3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exercise treatment methods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 lnSpcReduction="10000"/>
          </a:bodyPr>
          <a:lstStyle/>
          <a:p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  <a:hlinkClick r:id="rId3"/>
              </a:rPr>
              <a:t>erobic exercise</a:t>
            </a: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 2 days per week significantly reduces overall perceived stress and perceived stress due to uncertainty.</a:t>
            </a:r>
          </a:p>
          <a:p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improves self-reported depression and </a:t>
            </a: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anxiety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Gentle activities such as </a:t>
            </a:r>
            <a:r>
              <a:rPr lang="en-US" sz="2400" b="0" i="0" u="none" strike="noStrike" dirty="0">
                <a:solidFill>
                  <a:srgbClr val="02838D"/>
                </a:solidFill>
                <a:effectLst/>
                <a:latin typeface="Times New Roman" panose="02020603050405020304" pitchFamily="18" charset="0"/>
                <a:hlinkClick r:id="rId4"/>
              </a:rPr>
              <a:t>walking or biking</a:t>
            </a:r>
            <a:r>
              <a:rPr lang="en-US" sz="24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may facilitate with stress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most recent </a:t>
            </a:r>
            <a:r>
              <a:rPr lang="en-US" sz="2000" b="0" i="0" u="none" strike="noStrike" dirty="0">
                <a:solidFill>
                  <a:srgbClr val="3D62AC"/>
                </a:solidFill>
                <a:effectLst/>
                <a:latin typeface="open sans" panose="020B0606030504020204" pitchFamily="34" charset="0"/>
                <a:hlinkClick r:id="rId5"/>
              </a:rPr>
              <a:t>federal guidelines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for adults recommend 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 least 2½ hours of moderate-intensity physical activity ( brisk walking) each week, 1¼ hours of a vigorous-intensity activity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(such as jogging or swimming laps), or a combination of the two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 ex. 5 X 30: Jog, walk, bike, or dance three to five times a week for 30 minutes.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It's better to walk every day for 15-20 minutes than to wait until the weekend for a three-hour fitness marathon.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Lots of scientific data suggests that frequency is most important.  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17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753739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r>
              <a:rPr lang="en-US" sz="3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exercise treatment methods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62506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     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  <a:hlinkClick r:id="rId3"/>
              </a:rPr>
              <a:t>erobic </a:t>
            </a:r>
            <a:r>
              <a:rPr lang="en-US" sz="240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improves self-reported depression and </a:t>
            </a:r>
            <a:r>
              <a:rPr lang="en-US" sz="240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anxiety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Gentle activities such as </a:t>
            </a:r>
            <a:r>
              <a:rPr lang="en-US" sz="2400" i="0" u="none" strike="noStrike" dirty="0">
                <a:solidFill>
                  <a:srgbClr val="02838D"/>
                </a:solidFill>
                <a:effectLst/>
                <a:latin typeface="Times New Roman" panose="02020603050405020304" pitchFamily="18" charset="0"/>
                <a:hlinkClick r:id="rId4"/>
              </a:rPr>
              <a:t>walking or biking</a:t>
            </a:r>
            <a:r>
              <a:rPr lang="en-US" sz="240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may facilitate stress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The most recent </a:t>
            </a:r>
            <a:r>
              <a:rPr lang="en-US" sz="2400" i="0" u="none" strike="noStrike" dirty="0">
                <a:solidFill>
                  <a:srgbClr val="3D62AC"/>
                </a:solidFill>
                <a:effectLst/>
                <a:latin typeface="open sans" panose="020B0606030504020204" pitchFamily="34" charset="0"/>
                <a:hlinkClick r:id="rId5"/>
              </a:rPr>
              <a:t>federal guidelines</a:t>
            </a:r>
            <a:r>
              <a:rPr lang="en-US" sz="24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for adults recommend  at least 2½ hours of moderate-intensity physical activity ( brisk walking) each week, 1¼ hours of a vigorous-intensity activity (such as jogging or swimming laps), or a combination of the two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    Studies have also found that practicing yoga for at least 3 months may lower cortisol and perceived stress and reduce pro-inflammatory cytokines that cause inflammation.</a:t>
            </a:r>
            <a:endParaRPr lang="en-US" sz="240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309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50125"/>
            <a:ext cx="7730499" cy="3070747"/>
          </a:xfrm>
        </p:spPr>
        <p:txBody>
          <a:bodyPr>
            <a:normAutofit fontScale="90000"/>
          </a:bodyPr>
          <a:lstStyle/>
          <a:p>
            <a:pPr marL="457200" algn="ctr" rtl="0">
              <a:spcBef>
                <a:spcPts val="0"/>
              </a:spcBef>
              <a:spcAft>
                <a:spcPts val="1000"/>
              </a:spcAft>
            </a:pPr>
            <a:br>
              <a:rPr lang="en-US" b="0" i="0" u="none" strike="noStrike" dirty="0">
                <a:solidFill>
                  <a:srgbClr val="2D3B45"/>
                </a:solidFill>
                <a:effectLst/>
                <a:latin typeface="+mn-lt"/>
              </a:rPr>
            </a:b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Integrative medicine/</a:t>
            </a:r>
            <a:b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Alternative healing 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5677469"/>
          </a:xfrm>
        </p:spPr>
        <p:txBody>
          <a:bodyPr>
            <a:normAutofit fontScale="92500" lnSpcReduction="20000"/>
          </a:bodyPr>
          <a:lstStyle/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indfulness, Meditation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spending time with a pet, 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minimizing</a:t>
            </a: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phone use and screen time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isualization Training, Hypnosis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Acupuncture ,Massage Therapy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Supplements: </a:t>
            </a:r>
            <a:r>
              <a:rPr lang="en-US" sz="2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Magnesium with B Vitamins, </a:t>
            </a:r>
            <a:r>
              <a:rPr lang="en-US" sz="2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hodiola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shwagandha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L-theanine-for stress, mood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Self-care , spending time in nature</a:t>
            </a:r>
          </a:p>
          <a:p>
            <a:pPr algn="l"/>
            <a:r>
              <a:rPr lang="en-US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Aromatherapy –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Proxima Nova"/>
              </a:rPr>
              <a:t>rose, vetiver, bergamot, Roman chamomile, neroli, frankincense</a:t>
            </a:r>
            <a:r>
              <a:rPr lang="en-US" sz="2000" dirty="0">
                <a:solidFill>
                  <a:srgbClr val="231F20"/>
                </a:solidFill>
                <a:latin typeface="Proxima Nova"/>
              </a:rPr>
              <a:t>,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Proxima Nova"/>
              </a:rPr>
              <a:t>sandalwood, ylang-ylang, orange or orange blossom, geranium</a:t>
            </a:r>
            <a:endParaRPr lang="en-US" sz="2600" b="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caffeine intake 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support from family and friends, cuddling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procrastination 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breathing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6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542197"/>
            <a:ext cx="7730499" cy="45719"/>
          </a:xfrm>
        </p:spPr>
        <p:txBody>
          <a:bodyPr>
            <a:normAutofit fontScale="90000"/>
          </a:bodyPr>
          <a:lstStyle/>
          <a:p>
            <a:pPr marL="457200" algn="ctr" rtl="0">
              <a:spcBef>
                <a:spcPts val="0"/>
              </a:spcBef>
              <a:spcAft>
                <a:spcPts val="1000"/>
              </a:spcAft>
            </a:pPr>
            <a:br>
              <a:rPr lang="en-US" b="0" i="0" u="none" strike="noStrike" dirty="0">
                <a:solidFill>
                  <a:srgbClr val="2D3B45"/>
                </a:solidFill>
                <a:effectLst/>
                <a:latin typeface="+mn-lt"/>
              </a:rPr>
            </a:br>
            <a:r>
              <a:rPr lang="en-US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psychological treatment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282888"/>
            <a:ext cx="7454077" cy="5677469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CBT  Cognitive behavioral therapy (CBT) is a type of talk therapy focused on pinpointing and questioning negative, 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often mistaken thoughts that can lead to behavioral and mental health problems, such as 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anxiety</a:t>
            </a:r>
            <a:endParaRPr lang="en-US" sz="2400" b="0" i="0" u="none" strike="noStrike" dirty="0"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Research shows that people who receive CBT have a greater reduction in mental health symptoms as compared to people who use medication alone. 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CBT focuses on teaching specific skills to improve your symptoms and gradually return to the activities you've avoided because of stress/  anxiety.</a:t>
            </a:r>
            <a:endParaRPr lang="en-US" sz="2400" b="0" dirty="0">
              <a:effectLst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M</a:t>
            </a:r>
            <a:r>
              <a:rPr lang="en-US" sz="2400" b="0" i="0" strike="noStrike" dirty="0">
                <a:effectLst/>
                <a:latin typeface="Times New Roman" panose="02020603050405020304" pitchFamily="18" charset="0"/>
              </a:rPr>
              <a:t>indfulness-based cognitive therapy (MBCT), a type of </a:t>
            </a:r>
            <a:r>
              <a:rPr lang="en-US" sz="2400" b="0" i="0" strike="noStrike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cognitive-behavioral therapy</a:t>
            </a:r>
            <a:r>
              <a:rPr lang="en-US" sz="2400" b="0" i="0" strike="noStrike" dirty="0"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4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542197"/>
            <a:ext cx="7730499" cy="45719"/>
          </a:xfrm>
        </p:spPr>
        <p:txBody>
          <a:bodyPr>
            <a:normAutofit fontScale="90000"/>
          </a:bodyPr>
          <a:lstStyle/>
          <a:p>
            <a:pPr marL="457200" algn="ctr" rtl="0">
              <a:spcBef>
                <a:spcPts val="0"/>
              </a:spcBef>
              <a:spcAft>
                <a:spcPts val="1000"/>
              </a:spcAft>
            </a:pPr>
            <a:br>
              <a:rPr lang="en-US" b="0" i="0" u="none" strike="noStrike" dirty="0">
                <a:solidFill>
                  <a:srgbClr val="2D3B45"/>
                </a:solidFill>
                <a:effectLst/>
                <a:latin typeface="+mn-lt"/>
              </a:rPr>
            </a:br>
            <a:r>
              <a:rPr lang="en-US" dirty="0">
                <a:solidFill>
                  <a:srgbClr val="2D3B45"/>
                </a:solidFill>
                <a:latin typeface="Times New Roman" panose="02020603050405020304" pitchFamily="18" charset="0"/>
              </a:rPr>
              <a:t>health coaching methods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782700"/>
            <a:ext cx="7454077" cy="6177658"/>
          </a:xfrm>
        </p:spPr>
        <p:txBody>
          <a:bodyPr>
            <a:normAutofit fontScale="77500" lnSpcReduction="20000"/>
          </a:bodyPr>
          <a:lstStyle/>
          <a:p>
            <a:pPr marL="0" indent="0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Changing to the Coaching Mindset –Be an ally to the client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Intervene at the earliest warning signs of stress: Insomnia, Headache, gastrointestinal disorders, high blood pressure.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Use Wellness Mapping 360 degrees—Create a Life Vision-Be aware of the Current Life Status—Establish the Areas of Focus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Check medical compliance and tests results- Lifestyle Prescription Compliance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>
                <a:cs typeface="Times New Roman" panose="02020603050405020304" pitchFamily="18" charset="0"/>
              </a:rPr>
              <a:t>In each area of focus</a:t>
            </a:r>
            <a:r>
              <a:rPr lang="en-US">
                <a:cs typeface="Times New Roman" panose="02020603050405020304" pitchFamily="18" charset="0"/>
              </a:rPr>
              <a:t>: discuss: </a:t>
            </a:r>
            <a:r>
              <a:rPr lang="en-US" dirty="0"/>
              <a:t>Desires, 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Current Status, Path, 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Committed Course( SMART Steps), </a:t>
            </a:r>
          </a:p>
          <a:p>
            <a:pPr rtl="0">
              <a:spcBef>
                <a:spcPts val="0"/>
              </a:spcBef>
              <a:spcAft>
                <a:spcPts val="3800"/>
              </a:spcAft>
            </a:pPr>
            <a:r>
              <a:rPr lang="en-US" dirty="0"/>
              <a:t>Challenges, Strategies, </a:t>
            </a:r>
            <a:r>
              <a:rPr lang="en-US" dirty="0">
                <a:cs typeface="Times New Roman" panose="02020603050405020304" pitchFamily="18" charset="0"/>
              </a:rPr>
              <a:t>Sources of Support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368490"/>
            <a:ext cx="7730499" cy="2224585"/>
          </a:xfrm>
        </p:spPr>
        <p:txBody>
          <a:bodyPr>
            <a:normAutofit fontScale="90000"/>
          </a:bodyPr>
          <a:lstStyle/>
          <a:p>
            <a:pPr marL="457200" algn="ctr" rtl="0">
              <a:spcBef>
                <a:spcPts val="0"/>
              </a:spcBef>
              <a:spcAft>
                <a:spcPts val="1000"/>
              </a:spcAft>
            </a:pPr>
            <a:br>
              <a:rPr lang="en-US" b="0" i="0" u="none" strike="noStrike" dirty="0">
                <a:solidFill>
                  <a:srgbClr val="2D3B45"/>
                </a:solidFill>
                <a:effectLst/>
                <a:latin typeface="+mn-lt"/>
              </a:rPr>
            </a:br>
            <a:r>
              <a:rPr lang="en-US" dirty="0">
                <a:solidFill>
                  <a:srgbClr val="2D3B45"/>
                </a:solidFill>
                <a:latin typeface="Times New Roman" panose="02020603050405020304" pitchFamily="18" charset="0"/>
              </a:rPr>
              <a:t>resources</a:t>
            </a: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955344"/>
            <a:ext cx="7454077" cy="6005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</a:rPr>
              <a:t>Arloski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</a:rPr>
              <a:t>, M. (2014). Wellness coaching for lasting lifestyle change (Second edition). </a:t>
            </a:r>
            <a:r>
              <a:rPr lang="en-US" sz="1600" b="0" i="0" u="none" strike="noStrike">
                <a:effectLst/>
                <a:latin typeface="Times New Roman" panose="02020603050405020304" pitchFamily="18" charset="0"/>
              </a:rPr>
              <a:t>Whole Person Associates, Inc.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Salari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N., Hosseinian-Far, A., </a:t>
            </a: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Jalali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R., </a:t>
            </a: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Vaisi-Raygani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A., </a:t>
            </a: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Rasoulpoor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S., Mohammadi, M., </a:t>
            </a: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Rasoulpoor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S., &amp; </a:t>
            </a:r>
            <a:r>
              <a:rPr lang="en-US" sz="1800" b="0" i="0" u="none" strike="noStrike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Khaledi-Paveh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B. (2020). Prevalence of stress, anxiety, depression among the general population during the COVID-19 pandemic: a systematic review and meta-analysis. </a:t>
            </a:r>
            <a:r>
              <a:rPr lang="en-US" sz="18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Globalization and health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16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(1), 57.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https://doi.org/10.1186/s12992-020-00589-w</a:t>
            </a:r>
            <a:endParaRPr lang="en-US" sz="16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23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hlinkClick r:id="rId4"/>
              </a:rPr>
              <a:t>Kubala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hlinkClick r:id="rId4"/>
              </a:rPr>
              <a:t>,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J. and Jennings, K-A. (2022). 16 Simple Ways to Relieve Stress. Retrieved from </a:t>
            </a:r>
            <a:r>
              <a:rPr lang="en-US" sz="18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https://www.healthline.com/nutrition/16-ways-relieve-stress-anxiety#1.-Get-more-physical-activity</a:t>
            </a:r>
            <a:endParaRPr lang="en-US" sz="1600" b="1" dirty="0">
              <a:effectLst/>
            </a:endParaRPr>
          </a:p>
          <a:p>
            <a:pPr marL="0" indent="0" rtl="0">
              <a:spcBef>
                <a:spcPts val="1900"/>
              </a:spcBef>
              <a:spcAft>
                <a:spcPts val="0"/>
              </a:spcAft>
              <a:buNone/>
            </a:pP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74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06222"/>
            <a:ext cx="7454077" cy="4212464"/>
          </a:xfrm>
        </p:spPr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4A5155"/>
                </a:solidFill>
                <a:effectLst/>
                <a:latin typeface="Times New Roman" panose="02020603050405020304" pitchFamily="18" charset="0"/>
              </a:rPr>
              <a:t>Stress is a psychosomatic reaction of the mind and body to situations or triggers that an individual finds hard to deal with,  it causes anxiety at the least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4A5155"/>
              </a:solidFill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4A5155"/>
                </a:solidFill>
                <a:effectLst/>
                <a:latin typeface="Times New Roman" panose="02020603050405020304" pitchFamily="18" charset="0"/>
              </a:rPr>
              <a:t> Stress over time leads to cardiovascular disease, respiratory issues, diabetes, allergy, anxiety and panic disorders, depression, low immunity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solidFill>
                <a:srgbClr val="4A5155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Stress can be caused by job demands, relationship conflicts, hectic schedules, and illnesses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A Health Coach can assist clients with lifestyle interventions, such as relaxation practices, time and stress management, balance work-free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Introduction(</a:t>
            </a:r>
            <a:r>
              <a:rPr lang="en-US" dirty="0" err="1">
                <a:latin typeface="+mn-lt"/>
              </a:rPr>
              <a:t>cont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28800"/>
            <a:ext cx="7454077" cy="4389886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Anxiety related disorders consist in having intense, excessive, and persistent worry and fear about everyday situations.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 They include repeated episodes of sudden feelings of intense fear or terror that reach a peak within minutes (panic attacks).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These feelings interfere with daily activities, are difficult to control, and are out of proportion to the actual danger. ( Mayo Clinic) 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757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Introduction(</a:t>
            </a:r>
            <a:r>
              <a:rPr lang="en-US" dirty="0" err="1">
                <a:latin typeface="+mn-lt"/>
              </a:rPr>
              <a:t>cont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28800"/>
            <a:ext cx="7454077" cy="4389886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43 % of all adults suffer adverse health effects due to stress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D3B45"/>
              </a:solidFill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75-90 % of all visits to primary care are stress-related complaints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D3B45"/>
              </a:solidFill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According to epidemiological surveys, one-third of the population is affected by an anxiety disorder during their lifetime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br>
              <a:rPr lang="en-US" sz="2000" b="0" dirty="0">
                <a:effectLst/>
              </a:rPr>
            </a:b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199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</a:rPr>
              <a:t>    pathophysiology( stress)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28800"/>
            <a:ext cx="7454077" cy="4389886"/>
          </a:xfrm>
        </p:spPr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The flight or fight response to a perceived threat is involved in each stress-related response and has 4 stages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D3B45"/>
              </a:solidFill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Stimuli from one or more of the five senses are sent to the brain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The stimulus is decoded by the brain as a threat or non threat. If it is perceived as a threat, it activates the nervous and endocrine systems to prepare for defense or escape.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The body stays aroused until the threat is over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The body returns to homeostasis, a state of physiological calmness.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3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</a:rPr>
              <a:t>    pathophysiology(stress)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28800"/>
            <a:ext cx="7454077" cy="4389886"/>
          </a:xfrm>
        </p:spPr>
        <p:txBody>
          <a:bodyPr>
            <a:normAutofit fontScale="92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Our body in the fight or flight response will show:</a:t>
            </a: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-increased heart rate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 -increased blood pressure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- vasodilation of arteries to the body’s periphery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-increased serum glucose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 -increased free fatty acid mobilization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-increased blood coagulation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-increased muscular strength</a:t>
            </a:r>
          </a:p>
          <a:p>
            <a:pPr marL="457200" rtl="0">
              <a:spcBef>
                <a:spcPts val="0"/>
              </a:spcBef>
              <a:spcAft>
                <a:spcPts val="1000"/>
              </a:spcAft>
            </a:pPr>
            <a:r>
              <a:rPr lang="en-US" sz="26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 -increased perspiration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11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</a:rPr>
              <a:t>    pathophysiology(stress)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501253"/>
            <a:ext cx="7454077" cy="6121119"/>
          </a:xfrm>
        </p:spPr>
        <p:txBody>
          <a:bodyPr>
            <a:normAutofit fontScale="55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Constant stress ( inflammation) causes the pituitary gland in the brain  to release ACTH ( adrenocorticotropic hormone) which stimulates the adrenal glands to make hormones: adrenaline, DHEA and cortisol.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rgbClr val="2D3B45"/>
              </a:solidFill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4D5156"/>
                </a:solidFill>
                <a:effectLst/>
                <a:latin typeface="Times New Roman" panose="02020603050405020304" pitchFamily="18" charset="0"/>
              </a:rPr>
              <a:t>ACTH is an important component of the hypothalamic-pituitary-adrenal axis and is often produced in response to biological stress. </a:t>
            </a:r>
            <a:r>
              <a:rPr lang="en-US" sz="4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Constant stress causes adrenal fatigue.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Stress induced changes are 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4400" b="0" i="0" u="none" strike="noStrike" dirty="0">
              <a:solidFill>
                <a:srgbClr val="202124"/>
              </a:solidFill>
              <a:effectLst/>
              <a:latin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/>
              <a:t>  </a:t>
            </a:r>
            <a:r>
              <a:rPr lang="en-US" sz="4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Enlargement of adrenal cortex and constant</a:t>
            </a: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release of stress hormones : </a:t>
            </a:r>
            <a:r>
              <a:rPr lang="en-US" sz="4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adrenaline, DHEA  and cortisol,</a:t>
            </a: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 atrophy of lymphatic glands,</a:t>
            </a: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decrease in white blood cells count, bleeding ulcerations of the stomach and colon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002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644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</a:rPr>
              <a:t>    pathophysiology( anxiety)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501253"/>
            <a:ext cx="7454077" cy="6755643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Common anxiety signs and symptoms include:( Mayo Clinic) :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nervousness, restlessness,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feeling tense, a sense of impending danger, panic or doom,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increased heart rate, rapid breathing, sweating, trembling,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weakness or tiredness, disturbed concentration,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thinking almost continuously  about the present worry,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disturbed sleep, gastrointestinal (GI) problems, </a:t>
            </a:r>
          </a:p>
          <a:p>
            <a:pPr rtl="0">
              <a:spcBef>
                <a:spcPts val="0"/>
              </a:spcBef>
              <a:spcAft>
                <a:spcPts val="1800"/>
              </a:spcAft>
            </a:pPr>
            <a:r>
              <a:rPr lang="en-US" sz="2000" b="0" i="0" u="none" strike="noStrike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worriness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lack of control on worry, urge to avoid things that trigger anxiety</a:t>
            </a:r>
            <a:endParaRPr lang="en-US" sz="2000" b="0" dirty="0">
              <a:effectLst/>
            </a:endParaRPr>
          </a:p>
          <a:p>
            <a:pPr marL="0" indent="0">
              <a:buNone/>
            </a:pPr>
            <a:br>
              <a:rPr lang="en-US" sz="200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0561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02357"/>
            <a:ext cx="7730499" cy="1303363"/>
          </a:xfrm>
        </p:spPr>
        <p:txBody>
          <a:bodyPr>
            <a:normAutofit fontScale="90000"/>
          </a:bodyPr>
          <a:lstStyle/>
          <a:p>
            <a:pPr marL="457200" algn="ctr">
              <a:spcBef>
                <a:spcPts val="0"/>
              </a:spcBef>
              <a:spcAft>
                <a:spcPts val="1000"/>
              </a:spcAft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precipitating stress factors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914400"/>
            <a:ext cx="7454077" cy="7342497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Environmental factors: noises, genetically modified organisms, global warming, sunlight, electromagnetic fields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solidFill>
                <a:srgbClr val="2D3B45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 Psycho intrapersonal stressors- perceptions that we create through our mental processes ( thoughts, values, beliefs, opinions, perceptions)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2D3B45"/>
                </a:solidFill>
                <a:effectLst/>
                <a:latin typeface="Times New Roman" panose="02020603050405020304" pitchFamily="18" charset="0"/>
              </a:rPr>
              <a:t>Social stressors are related to the need and invasion of personal space -crowds , traffic jams, or just subjective violations of personal space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12121"/>
                </a:solidFill>
                <a:latin typeface="Times New Roman" panose="02020603050405020304" pitchFamily="18" charset="0"/>
              </a:rPr>
              <a:t>Social isolation and loneliness 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during Covid 19 pandemic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58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398</TotalTime>
  <Words>1736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open sans</vt:lpstr>
      <vt:lpstr>Proxima Nova</vt:lpstr>
      <vt:lpstr>Roboto</vt:lpstr>
      <vt:lpstr>Times New Roman</vt:lpstr>
      <vt:lpstr>Vapor Trail</vt:lpstr>
      <vt:lpstr>Health coaching a client with  increased stress and anxiety </vt:lpstr>
      <vt:lpstr>introduction</vt:lpstr>
      <vt:lpstr>Introduction(cont)</vt:lpstr>
      <vt:lpstr>Introduction(cont)</vt:lpstr>
      <vt:lpstr>    pathophysiology( stress)</vt:lpstr>
      <vt:lpstr>    pathophysiology(stress)</vt:lpstr>
      <vt:lpstr>    pathophysiology(stress)</vt:lpstr>
      <vt:lpstr>    pathophysiology( anxiety)</vt:lpstr>
      <vt:lpstr>  precipitating stress factors  </vt:lpstr>
      <vt:lpstr>   predisposing stress factors  </vt:lpstr>
      <vt:lpstr>   ICD Codes &amp; Psychological evaluation diagnostics    </vt:lpstr>
      <vt:lpstr>   blood tests for stress    </vt:lpstr>
      <vt:lpstr>    Conventional Medicine Treatment Protocols   </vt:lpstr>
      <vt:lpstr>    exercise treatment methods   </vt:lpstr>
      <vt:lpstr>    exercise treatment methods   </vt:lpstr>
      <vt:lpstr> Integrative medicine/ Alternative healing      </vt:lpstr>
      <vt:lpstr> psychological treatment     </vt:lpstr>
      <vt:lpstr> health coaching methods     </vt:lpstr>
      <vt:lpstr> resources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coaching a client with  increased stress and anxiety </dc:title>
  <dc:creator>charlotte wellness</dc:creator>
  <cp:lastModifiedBy>charlotte wellness</cp:lastModifiedBy>
  <cp:revision>3</cp:revision>
  <dcterms:created xsi:type="dcterms:W3CDTF">2022-04-08T18:45:50Z</dcterms:created>
  <dcterms:modified xsi:type="dcterms:W3CDTF">2022-04-11T20:21:19Z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