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62" r:id="rId2"/>
    <p:sldId id="257" r:id="rId3"/>
    <p:sldId id="272" r:id="rId4"/>
    <p:sldId id="279" r:id="rId5"/>
    <p:sldId id="287" r:id="rId6"/>
    <p:sldId id="278" r:id="rId7"/>
    <p:sldId id="280" r:id="rId8"/>
    <p:sldId id="288" r:id="rId9"/>
    <p:sldId id="305" r:id="rId10"/>
    <p:sldId id="306" r:id="rId11"/>
    <p:sldId id="307" r:id="rId12"/>
    <p:sldId id="308" r:id="rId13"/>
    <p:sldId id="281" r:id="rId14"/>
    <p:sldId id="289" r:id="rId15"/>
    <p:sldId id="283" r:id="rId16"/>
    <p:sldId id="284" r:id="rId17"/>
    <p:sldId id="290" r:id="rId18"/>
    <p:sldId id="286" r:id="rId19"/>
    <p:sldId id="291" r:id="rId20"/>
    <p:sldId id="296" r:id="rId21"/>
    <p:sldId id="303" r:id="rId22"/>
    <p:sldId id="304" r:id="rId23"/>
    <p:sldId id="297" r:id="rId24"/>
    <p:sldId id="298" r:id="rId25"/>
    <p:sldId id="310" r:id="rId26"/>
    <p:sldId id="299" r:id="rId27"/>
    <p:sldId id="300" r:id="rId28"/>
    <p:sldId id="309" r:id="rId29"/>
    <p:sldId id="301"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6" autoAdjust="0"/>
  </p:normalViewPr>
  <p:slideViewPr>
    <p:cSldViewPr snapToGrid="0">
      <p:cViewPr varScale="1">
        <p:scale>
          <a:sx n="69" d="100"/>
          <a:sy n="69" d="100"/>
        </p:scale>
        <p:origin x="780" y="48"/>
      </p:cViewPr>
      <p:guideLst>
        <p:guide pos="3840"/>
        <p:guide orient="horz" pos="2160"/>
      </p:guideLst>
    </p:cSldViewPr>
  </p:slideViewPr>
  <p:notesTextViewPr>
    <p:cViewPr>
      <p:scale>
        <a:sx n="1" d="1"/>
        <a:sy n="1" d="1"/>
      </p:scale>
      <p:origin x="0" y="0"/>
    </p:cViewPr>
  </p:notesTextViewPr>
  <p:notesViewPr>
    <p:cSldViewPr snapToGrid="0" showGuide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239EF-746C-43C4-B67E-1F3EC440774F}"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53C6CC86-2501-4863-BC28-AAFC658B960B}">
      <dgm:prSet/>
      <dgm:spPr/>
      <dgm:t>
        <a:bodyPr/>
        <a:lstStyle/>
        <a:p>
          <a:r>
            <a:rPr lang="en-US" dirty="0">
              <a:solidFill>
                <a:schemeClr val="accent1">
                  <a:lumMod val="75000"/>
                </a:schemeClr>
              </a:solidFill>
            </a:rPr>
            <a:t>Functional fitness training is an essential type of strength training that prepares the body for daily activities </a:t>
          </a:r>
        </a:p>
      </dgm:t>
    </dgm:pt>
    <dgm:pt modelId="{DB13E26B-3F6C-4886-BC7F-A3E7DCFAD2BA}" type="parTrans" cxnId="{AEC94300-D15C-4177-B79B-2E56F655F37D}">
      <dgm:prSet/>
      <dgm:spPr/>
      <dgm:t>
        <a:bodyPr/>
        <a:lstStyle/>
        <a:p>
          <a:endParaRPr lang="en-US"/>
        </a:p>
      </dgm:t>
    </dgm:pt>
    <dgm:pt modelId="{E80DE9C1-F913-4D50-829D-EDD9204E1E5B}" type="sibTrans" cxnId="{AEC94300-D15C-4177-B79B-2E56F655F37D}">
      <dgm:prSet/>
      <dgm:spPr/>
      <dgm:t>
        <a:bodyPr/>
        <a:lstStyle/>
        <a:p>
          <a:endParaRPr lang="en-US"/>
        </a:p>
      </dgm:t>
    </dgm:pt>
    <dgm:pt modelId="{AAD3E2C8-1DA6-46EC-BB00-BD4FD3BC69D2}">
      <dgm:prSet/>
      <dgm:spPr/>
      <dgm:t>
        <a:bodyPr/>
        <a:lstStyle/>
        <a:p>
          <a:r>
            <a:rPr lang="en-US" dirty="0">
              <a:solidFill>
                <a:schemeClr val="accent1">
                  <a:lumMod val="75000"/>
                </a:schemeClr>
              </a:solidFill>
            </a:rPr>
            <a:t>Functional fitness exercises consist of multi-joint movement patterns that engage the wrists, spine, elbows, shoulders, knees, and hips and  improve their range of motion</a:t>
          </a:r>
        </a:p>
      </dgm:t>
    </dgm:pt>
    <dgm:pt modelId="{0DF8EB1E-E423-4244-9240-023CD2388CBF}" type="parTrans" cxnId="{AE300A0F-CB42-49B7-B5A3-C4066FFA5AC2}">
      <dgm:prSet/>
      <dgm:spPr/>
      <dgm:t>
        <a:bodyPr/>
        <a:lstStyle/>
        <a:p>
          <a:endParaRPr lang="en-US"/>
        </a:p>
      </dgm:t>
    </dgm:pt>
    <dgm:pt modelId="{EA890396-AF9E-45E5-92F1-44ECC17E516A}" type="sibTrans" cxnId="{AE300A0F-CB42-49B7-B5A3-C4066FFA5AC2}">
      <dgm:prSet/>
      <dgm:spPr/>
      <dgm:t>
        <a:bodyPr/>
        <a:lstStyle/>
        <a:p>
          <a:endParaRPr lang="en-US"/>
        </a:p>
      </dgm:t>
    </dgm:pt>
    <dgm:pt modelId="{D98AD209-E159-41A8-AAF6-EF59B709306E}">
      <dgm:prSet/>
      <dgm:spPr/>
      <dgm:t>
        <a:bodyPr/>
        <a:lstStyle/>
        <a:p>
          <a:r>
            <a:rPr lang="en-US" dirty="0">
              <a:solidFill>
                <a:schemeClr val="accent1">
                  <a:lumMod val="75000"/>
                </a:schemeClr>
              </a:solidFill>
            </a:rPr>
            <a:t>Functional exercises can increase balance, stability, and strength and decrease the risk of injury. </a:t>
          </a:r>
        </a:p>
      </dgm:t>
    </dgm:pt>
    <dgm:pt modelId="{74DC3531-0133-4B4A-818D-50253AECD6A1}" type="parTrans" cxnId="{C79C9037-6A43-45DD-B9CA-BDBB8C564E36}">
      <dgm:prSet/>
      <dgm:spPr/>
      <dgm:t>
        <a:bodyPr/>
        <a:lstStyle/>
        <a:p>
          <a:endParaRPr lang="en-US"/>
        </a:p>
      </dgm:t>
    </dgm:pt>
    <dgm:pt modelId="{EE87174D-6F76-425A-9211-D156FC11A8C0}" type="sibTrans" cxnId="{C79C9037-6A43-45DD-B9CA-BDBB8C564E36}">
      <dgm:prSet/>
      <dgm:spPr/>
      <dgm:t>
        <a:bodyPr/>
        <a:lstStyle/>
        <a:p>
          <a:endParaRPr lang="en-US"/>
        </a:p>
      </dgm:t>
    </dgm:pt>
    <dgm:pt modelId="{3B1E0B2B-3BA1-4C70-8BF1-19B5DCA854FC}">
      <dgm:prSet/>
      <dgm:spPr/>
      <dgm:t>
        <a:bodyPr/>
        <a:lstStyle/>
        <a:p>
          <a:r>
            <a:rPr lang="en-US" dirty="0">
              <a:solidFill>
                <a:schemeClr val="accent1">
                  <a:lumMod val="75000"/>
                </a:schemeClr>
              </a:solidFill>
            </a:rPr>
            <a:t>A training program will be more effective in building overall strength, than individual exercises.</a:t>
          </a:r>
        </a:p>
      </dgm:t>
    </dgm:pt>
    <dgm:pt modelId="{A70D4FF7-DFFC-4794-80DC-7D6CA900037C}" type="parTrans" cxnId="{1FFAE04C-4EF9-4A8C-BDD6-64072FF34041}">
      <dgm:prSet/>
      <dgm:spPr/>
      <dgm:t>
        <a:bodyPr/>
        <a:lstStyle/>
        <a:p>
          <a:endParaRPr lang="en-US"/>
        </a:p>
      </dgm:t>
    </dgm:pt>
    <dgm:pt modelId="{30E99101-BE3F-485E-8ADD-828077CF0725}" type="sibTrans" cxnId="{1FFAE04C-4EF9-4A8C-BDD6-64072FF34041}">
      <dgm:prSet/>
      <dgm:spPr/>
      <dgm:t>
        <a:bodyPr/>
        <a:lstStyle/>
        <a:p>
          <a:endParaRPr lang="en-US"/>
        </a:p>
      </dgm:t>
    </dgm:pt>
    <dgm:pt modelId="{86893CC2-7AD2-4A2B-B5A3-BAE35006E3F6}">
      <dgm:prSet/>
      <dgm:spPr/>
      <dgm:t>
        <a:bodyPr/>
        <a:lstStyle/>
        <a:p>
          <a:r>
            <a:rPr lang="en-US" dirty="0">
              <a:solidFill>
                <a:schemeClr val="accent1">
                  <a:lumMod val="75000"/>
                </a:schemeClr>
              </a:solidFill>
            </a:rPr>
            <a:t>A functional fitness workout uses body weight, dumbbells, or other resistance equipment to strengthen the muscles.</a:t>
          </a:r>
        </a:p>
      </dgm:t>
    </dgm:pt>
    <dgm:pt modelId="{6B555969-F1DC-4BD9-A39A-AEFF49C92AC2}" type="parTrans" cxnId="{AB28E614-E545-4DC2-99D0-1F081A22D67B}">
      <dgm:prSet/>
      <dgm:spPr/>
      <dgm:t>
        <a:bodyPr/>
        <a:lstStyle/>
        <a:p>
          <a:endParaRPr lang="en-US"/>
        </a:p>
      </dgm:t>
    </dgm:pt>
    <dgm:pt modelId="{21702EA4-A081-4059-9C67-D3C521F04648}" type="sibTrans" cxnId="{AB28E614-E545-4DC2-99D0-1F081A22D67B}">
      <dgm:prSet/>
      <dgm:spPr/>
      <dgm:t>
        <a:bodyPr/>
        <a:lstStyle/>
        <a:p>
          <a:endParaRPr lang="en-US"/>
        </a:p>
      </dgm:t>
    </dgm:pt>
    <dgm:pt modelId="{A742E295-DC4F-4B62-9EE6-CFD208CCCD73}">
      <dgm:prSet/>
      <dgm:spPr/>
      <dgm:t>
        <a:bodyPr/>
        <a:lstStyle/>
        <a:p>
          <a:r>
            <a:rPr lang="en-US" dirty="0">
              <a:solidFill>
                <a:schemeClr val="accent1">
                  <a:lumMod val="75000"/>
                </a:schemeClr>
              </a:solidFill>
            </a:rPr>
            <a:t>Functional training is a workout that engages the muscles and the mind. </a:t>
          </a:r>
        </a:p>
      </dgm:t>
    </dgm:pt>
    <dgm:pt modelId="{F8CB35A6-0E6B-42A8-99A8-39CF85908535}" type="parTrans" cxnId="{706C29D4-20D5-4FD1-95D3-8CCCF96B9FC2}">
      <dgm:prSet/>
      <dgm:spPr/>
      <dgm:t>
        <a:bodyPr/>
        <a:lstStyle/>
        <a:p>
          <a:endParaRPr lang="en-US"/>
        </a:p>
      </dgm:t>
    </dgm:pt>
    <dgm:pt modelId="{FD3A3893-C5EE-4596-8EE9-649297AD6653}" type="sibTrans" cxnId="{706C29D4-20D5-4FD1-95D3-8CCCF96B9FC2}">
      <dgm:prSet/>
      <dgm:spPr/>
      <dgm:t>
        <a:bodyPr/>
        <a:lstStyle/>
        <a:p>
          <a:endParaRPr lang="en-US"/>
        </a:p>
      </dgm:t>
    </dgm:pt>
    <dgm:pt modelId="{814DEF06-BF7A-4DA9-8AB7-5631477C9C32}" type="pres">
      <dgm:prSet presAssocID="{75F239EF-746C-43C4-B67E-1F3EC440774F}" presName="diagram" presStyleCnt="0">
        <dgm:presLayoutVars>
          <dgm:dir/>
          <dgm:resizeHandles val="exact"/>
        </dgm:presLayoutVars>
      </dgm:prSet>
      <dgm:spPr/>
    </dgm:pt>
    <dgm:pt modelId="{48FFC82E-C085-470F-9581-975AABB52C04}" type="pres">
      <dgm:prSet presAssocID="{53C6CC86-2501-4863-BC28-AAFC658B960B}" presName="node" presStyleLbl="node1" presStyleIdx="0" presStyleCnt="6">
        <dgm:presLayoutVars>
          <dgm:bulletEnabled val="1"/>
        </dgm:presLayoutVars>
      </dgm:prSet>
      <dgm:spPr/>
    </dgm:pt>
    <dgm:pt modelId="{144443DD-B8C2-408A-AC9C-25E71A7D13F2}" type="pres">
      <dgm:prSet presAssocID="{E80DE9C1-F913-4D50-829D-EDD9204E1E5B}" presName="sibTrans" presStyleCnt="0"/>
      <dgm:spPr/>
    </dgm:pt>
    <dgm:pt modelId="{9D4FA974-404A-49EE-A1E4-696A02E0AC61}" type="pres">
      <dgm:prSet presAssocID="{AAD3E2C8-1DA6-46EC-BB00-BD4FD3BC69D2}" presName="node" presStyleLbl="node1" presStyleIdx="1" presStyleCnt="6">
        <dgm:presLayoutVars>
          <dgm:bulletEnabled val="1"/>
        </dgm:presLayoutVars>
      </dgm:prSet>
      <dgm:spPr/>
    </dgm:pt>
    <dgm:pt modelId="{F183452F-2DF3-48AB-980B-1F3415B7EB09}" type="pres">
      <dgm:prSet presAssocID="{EA890396-AF9E-45E5-92F1-44ECC17E516A}" presName="sibTrans" presStyleCnt="0"/>
      <dgm:spPr/>
    </dgm:pt>
    <dgm:pt modelId="{0A3F06C7-2AAE-4118-9710-841D28A088AC}" type="pres">
      <dgm:prSet presAssocID="{D98AD209-E159-41A8-AAF6-EF59B709306E}" presName="node" presStyleLbl="node1" presStyleIdx="2" presStyleCnt="6">
        <dgm:presLayoutVars>
          <dgm:bulletEnabled val="1"/>
        </dgm:presLayoutVars>
      </dgm:prSet>
      <dgm:spPr/>
    </dgm:pt>
    <dgm:pt modelId="{D0EB40A2-3286-4D10-9430-178D5A2ED7FC}" type="pres">
      <dgm:prSet presAssocID="{EE87174D-6F76-425A-9211-D156FC11A8C0}" presName="sibTrans" presStyleCnt="0"/>
      <dgm:spPr/>
    </dgm:pt>
    <dgm:pt modelId="{F2981D5B-AF34-477B-A447-CE6DA6D42541}" type="pres">
      <dgm:prSet presAssocID="{3B1E0B2B-3BA1-4C70-8BF1-19B5DCA854FC}" presName="node" presStyleLbl="node1" presStyleIdx="3" presStyleCnt="6">
        <dgm:presLayoutVars>
          <dgm:bulletEnabled val="1"/>
        </dgm:presLayoutVars>
      </dgm:prSet>
      <dgm:spPr/>
    </dgm:pt>
    <dgm:pt modelId="{5B7DB624-5CB4-4ABD-BDE9-876058B85ECB}" type="pres">
      <dgm:prSet presAssocID="{30E99101-BE3F-485E-8ADD-828077CF0725}" presName="sibTrans" presStyleCnt="0"/>
      <dgm:spPr/>
    </dgm:pt>
    <dgm:pt modelId="{29E7338C-47F8-4F45-AD36-283489B55C59}" type="pres">
      <dgm:prSet presAssocID="{86893CC2-7AD2-4A2B-B5A3-BAE35006E3F6}" presName="node" presStyleLbl="node1" presStyleIdx="4" presStyleCnt="6">
        <dgm:presLayoutVars>
          <dgm:bulletEnabled val="1"/>
        </dgm:presLayoutVars>
      </dgm:prSet>
      <dgm:spPr/>
    </dgm:pt>
    <dgm:pt modelId="{9638E962-0E58-486A-B3DF-786CBCF2A3CB}" type="pres">
      <dgm:prSet presAssocID="{21702EA4-A081-4059-9C67-D3C521F04648}" presName="sibTrans" presStyleCnt="0"/>
      <dgm:spPr/>
    </dgm:pt>
    <dgm:pt modelId="{1BE24DA5-134E-4689-98D6-149275F680DF}" type="pres">
      <dgm:prSet presAssocID="{A742E295-DC4F-4B62-9EE6-CFD208CCCD73}" presName="node" presStyleLbl="node1" presStyleIdx="5" presStyleCnt="6">
        <dgm:presLayoutVars>
          <dgm:bulletEnabled val="1"/>
        </dgm:presLayoutVars>
      </dgm:prSet>
      <dgm:spPr/>
    </dgm:pt>
  </dgm:ptLst>
  <dgm:cxnLst>
    <dgm:cxn modelId="{AEC94300-D15C-4177-B79B-2E56F655F37D}" srcId="{75F239EF-746C-43C4-B67E-1F3EC440774F}" destId="{53C6CC86-2501-4863-BC28-AAFC658B960B}" srcOrd="0" destOrd="0" parTransId="{DB13E26B-3F6C-4886-BC7F-A3E7DCFAD2BA}" sibTransId="{E80DE9C1-F913-4D50-829D-EDD9204E1E5B}"/>
    <dgm:cxn modelId="{FAE8E700-B325-4CFF-A756-D20CF2680D54}" type="presOf" srcId="{D98AD209-E159-41A8-AAF6-EF59B709306E}" destId="{0A3F06C7-2AAE-4118-9710-841D28A088AC}" srcOrd="0" destOrd="0" presId="urn:microsoft.com/office/officeart/2005/8/layout/default"/>
    <dgm:cxn modelId="{AE300A0F-CB42-49B7-B5A3-C4066FFA5AC2}" srcId="{75F239EF-746C-43C4-B67E-1F3EC440774F}" destId="{AAD3E2C8-1DA6-46EC-BB00-BD4FD3BC69D2}" srcOrd="1" destOrd="0" parTransId="{0DF8EB1E-E423-4244-9240-023CD2388CBF}" sibTransId="{EA890396-AF9E-45E5-92F1-44ECC17E516A}"/>
    <dgm:cxn modelId="{AB28E614-E545-4DC2-99D0-1F081A22D67B}" srcId="{75F239EF-746C-43C4-B67E-1F3EC440774F}" destId="{86893CC2-7AD2-4A2B-B5A3-BAE35006E3F6}" srcOrd="4" destOrd="0" parTransId="{6B555969-F1DC-4BD9-A39A-AEFF49C92AC2}" sibTransId="{21702EA4-A081-4059-9C67-D3C521F04648}"/>
    <dgm:cxn modelId="{F187001D-A80D-4105-882E-F06897B71951}" type="presOf" srcId="{75F239EF-746C-43C4-B67E-1F3EC440774F}" destId="{814DEF06-BF7A-4DA9-8AB7-5631477C9C32}" srcOrd="0" destOrd="0" presId="urn:microsoft.com/office/officeart/2005/8/layout/default"/>
    <dgm:cxn modelId="{C79C9037-6A43-45DD-B9CA-BDBB8C564E36}" srcId="{75F239EF-746C-43C4-B67E-1F3EC440774F}" destId="{D98AD209-E159-41A8-AAF6-EF59B709306E}" srcOrd="2" destOrd="0" parTransId="{74DC3531-0133-4B4A-818D-50253AECD6A1}" sibTransId="{EE87174D-6F76-425A-9211-D156FC11A8C0}"/>
    <dgm:cxn modelId="{1FFAE04C-4EF9-4A8C-BDD6-64072FF34041}" srcId="{75F239EF-746C-43C4-B67E-1F3EC440774F}" destId="{3B1E0B2B-3BA1-4C70-8BF1-19B5DCA854FC}" srcOrd="3" destOrd="0" parTransId="{A70D4FF7-DFFC-4794-80DC-7D6CA900037C}" sibTransId="{30E99101-BE3F-485E-8ADD-828077CF0725}"/>
    <dgm:cxn modelId="{85FAA379-1AE5-48DA-BE14-DDB719F8EDE3}" type="presOf" srcId="{AAD3E2C8-1DA6-46EC-BB00-BD4FD3BC69D2}" destId="{9D4FA974-404A-49EE-A1E4-696A02E0AC61}" srcOrd="0" destOrd="0" presId="urn:microsoft.com/office/officeart/2005/8/layout/default"/>
    <dgm:cxn modelId="{6FE0317D-0639-4006-BE78-3539081D346A}" type="presOf" srcId="{86893CC2-7AD2-4A2B-B5A3-BAE35006E3F6}" destId="{29E7338C-47F8-4F45-AD36-283489B55C59}" srcOrd="0" destOrd="0" presId="urn:microsoft.com/office/officeart/2005/8/layout/default"/>
    <dgm:cxn modelId="{035FB0A2-74DA-453E-B4CC-38AE3323B0E2}" type="presOf" srcId="{3B1E0B2B-3BA1-4C70-8BF1-19B5DCA854FC}" destId="{F2981D5B-AF34-477B-A447-CE6DA6D42541}" srcOrd="0" destOrd="0" presId="urn:microsoft.com/office/officeart/2005/8/layout/default"/>
    <dgm:cxn modelId="{1CA7ECC4-BDE6-4E64-A366-B8B317DEC2E3}" type="presOf" srcId="{A742E295-DC4F-4B62-9EE6-CFD208CCCD73}" destId="{1BE24DA5-134E-4689-98D6-149275F680DF}" srcOrd="0" destOrd="0" presId="urn:microsoft.com/office/officeart/2005/8/layout/default"/>
    <dgm:cxn modelId="{706C29D4-20D5-4FD1-95D3-8CCCF96B9FC2}" srcId="{75F239EF-746C-43C4-B67E-1F3EC440774F}" destId="{A742E295-DC4F-4B62-9EE6-CFD208CCCD73}" srcOrd="5" destOrd="0" parTransId="{F8CB35A6-0E6B-42A8-99A8-39CF85908535}" sibTransId="{FD3A3893-C5EE-4596-8EE9-649297AD6653}"/>
    <dgm:cxn modelId="{DD10BCD9-D62E-4099-9B7F-F093534CF914}" type="presOf" srcId="{53C6CC86-2501-4863-BC28-AAFC658B960B}" destId="{48FFC82E-C085-470F-9581-975AABB52C04}" srcOrd="0" destOrd="0" presId="urn:microsoft.com/office/officeart/2005/8/layout/default"/>
    <dgm:cxn modelId="{42534625-F456-43E2-90CB-60A80D513D6B}" type="presParOf" srcId="{814DEF06-BF7A-4DA9-8AB7-5631477C9C32}" destId="{48FFC82E-C085-470F-9581-975AABB52C04}" srcOrd="0" destOrd="0" presId="urn:microsoft.com/office/officeart/2005/8/layout/default"/>
    <dgm:cxn modelId="{564BC075-5DE1-478E-9460-D1AF6C994B41}" type="presParOf" srcId="{814DEF06-BF7A-4DA9-8AB7-5631477C9C32}" destId="{144443DD-B8C2-408A-AC9C-25E71A7D13F2}" srcOrd="1" destOrd="0" presId="urn:microsoft.com/office/officeart/2005/8/layout/default"/>
    <dgm:cxn modelId="{44383A93-1B0C-435E-87FF-348124A6495E}" type="presParOf" srcId="{814DEF06-BF7A-4DA9-8AB7-5631477C9C32}" destId="{9D4FA974-404A-49EE-A1E4-696A02E0AC61}" srcOrd="2" destOrd="0" presId="urn:microsoft.com/office/officeart/2005/8/layout/default"/>
    <dgm:cxn modelId="{06F699E8-CB6A-424B-9C40-371A19976263}" type="presParOf" srcId="{814DEF06-BF7A-4DA9-8AB7-5631477C9C32}" destId="{F183452F-2DF3-48AB-980B-1F3415B7EB09}" srcOrd="3" destOrd="0" presId="urn:microsoft.com/office/officeart/2005/8/layout/default"/>
    <dgm:cxn modelId="{6C37379C-DC83-4331-8607-3D2000658371}" type="presParOf" srcId="{814DEF06-BF7A-4DA9-8AB7-5631477C9C32}" destId="{0A3F06C7-2AAE-4118-9710-841D28A088AC}" srcOrd="4" destOrd="0" presId="urn:microsoft.com/office/officeart/2005/8/layout/default"/>
    <dgm:cxn modelId="{A19164EF-C414-46A4-BFBE-52954F4831B1}" type="presParOf" srcId="{814DEF06-BF7A-4DA9-8AB7-5631477C9C32}" destId="{D0EB40A2-3286-4D10-9430-178D5A2ED7FC}" srcOrd="5" destOrd="0" presId="urn:microsoft.com/office/officeart/2005/8/layout/default"/>
    <dgm:cxn modelId="{E3277EC8-591E-4770-8AEB-46B6EC84AE9C}" type="presParOf" srcId="{814DEF06-BF7A-4DA9-8AB7-5631477C9C32}" destId="{F2981D5B-AF34-477B-A447-CE6DA6D42541}" srcOrd="6" destOrd="0" presId="urn:microsoft.com/office/officeart/2005/8/layout/default"/>
    <dgm:cxn modelId="{43C0475C-D5BA-4DE8-AB44-A5CEA9ECFE2F}" type="presParOf" srcId="{814DEF06-BF7A-4DA9-8AB7-5631477C9C32}" destId="{5B7DB624-5CB4-4ABD-BDE9-876058B85ECB}" srcOrd="7" destOrd="0" presId="urn:microsoft.com/office/officeart/2005/8/layout/default"/>
    <dgm:cxn modelId="{EFFB624B-4127-4665-985E-B1FEC11E6536}" type="presParOf" srcId="{814DEF06-BF7A-4DA9-8AB7-5631477C9C32}" destId="{29E7338C-47F8-4F45-AD36-283489B55C59}" srcOrd="8" destOrd="0" presId="urn:microsoft.com/office/officeart/2005/8/layout/default"/>
    <dgm:cxn modelId="{98CD1E2A-5367-4E86-90DE-6B1D7CBF9E33}" type="presParOf" srcId="{814DEF06-BF7A-4DA9-8AB7-5631477C9C32}" destId="{9638E962-0E58-486A-B3DF-786CBCF2A3CB}" srcOrd="9" destOrd="0" presId="urn:microsoft.com/office/officeart/2005/8/layout/default"/>
    <dgm:cxn modelId="{F1CC2A7A-4623-4868-BC31-9A0588D16703}" type="presParOf" srcId="{814DEF06-BF7A-4DA9-8AB7-5631477C9C32}" destId="{1BE24DA5-134E-4689-98D6-149275F680D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FC82E-C085-470F-9581-975AABB52C04}">
      <dsp:nvSpPr>
        <dsp:cNvPr id="0" name=""/>
        <dsp:cNvSpPr/>
      </dsp:nvSpPr>
      <dsp:spPr>
        <a:xfrm>
          <a:off x="0" y="371474"/>
          <a:ext cx="2857499" cy="17145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1">
                  <a:lumMod val="75000"/>
                </a:schemeClr>
              </a:solidFill>
            </a:rPr>
            <a:t>Functional fitness training is an essential type of strength training that prepares the body for daily activities </a:t>
          </a:r>
        </a:p>
      </dsp:txBody>
      <dsp:txXfrm>
        <a:off x="0" y="371474"/>
        <a:ext cx="2857499" cy="1714500"/>
      </dsp:txXfrm>
    </dsp:sp>
    <dsp:sp modelId="{9D4FA974-404A-49EE-A1E4-696A02E0AC61}">
      <dsp:nvSpPr>
        <dsp:cNvPr id="0" name=""/>
        <dsp:cNvSpPr/>
      </dsp:nvSpPr>
      <dsp:spPr>
        <a:xfrm>
          <a:off x="3143250" y="371474"/>
          <a:ext cx="2857499" cy="17145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1">
                  <a:lumMod val="75000"/>
                </a:schemeClr>
              </a:solidFill>
            </a:rPr>
            <a:t>Functional fitness exercises consist of multi-joint movement patterns that engage the wrists, spine, elbows, shoulders, knees, and hips and  improve their range of motion</a:t>
          </a:r>
        </a:p>
      </dsp:txBody>
      <dsp:txXfrm>
        <a:off x="3143250" y="371474"/>
        <a:ext cx="2857499" cy="1714500"/>
      </dsp:txXfrm>
    </dsp:sp>
    <dsp:sp modelId="{0A3F06C7-2AAE-4118-9710-841D28A088AC}">
      <dsp:nvSpPr>
        <dsp:cNvPr id="0" name=""/>
        <dsp:cNvSpPr/>
      </dsp:nvSpPr>
      <dsp:spPr>
        <a:xfrm>
          <a:off x="6286500" y="371474"/>
          <a:ext cx="2857499" cy="17145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1">
                  <a:lumMod val="75000"/>
                </a:schemeClr>
              </a:solidFill>
            </a:rPr>
            <a:t>Functional exercises can increase balance, stability, and strength and decrease the risk of injury. </a:t>
          </a:r>
        </a:p>
      </dsp:txBody>
      <dsp:txXfrm>
        <a:off x="6286500" y="371474"/>
        <a:ext cx="2857499" cy="1714500"/>
      </dsp:txXfrm>
    </dsp:sp>
    <dsp:sp modelId="{F2981D5B-AF34-477B-A447-CE6DA6D42541}">
      <dsp:nvSpPr>
        <dsp:cNvPr id="0" name=""/>
        <dsp:cNvSpPr/>
      </dsp:nvSpPr>
      <dsp:spPr>
        <a:xfrm>
          <a:off x="0" y="2371725"/>
          <a:ext cx="2857499" cy="17145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1">
                  <a:lumMod val="75000"/>
                </a:schemeClr>
              </a:solidFill>
            </a:rPr>
            <a:t>A training program will be more effective in building overall strength, than individual exercises.</a:t>
          </a:r>
        </a:p>
      </dsp:txBody>
      <dsp:txXfrm>
        <a:off x="0" y="2371725"/>
        <a:ext cx="2857499" cy="1714500"/>
      </dsp:txXfrm>
    </dsp:sp>
    <dsp:sp modelId="{29E7338C-47F8-4F45-AD36-283489B55C59}">
      <dsp:nvSpPr>
        <dsp:cNvPr id="0" name=""/>
        <dsp:cNvSpPr/>
      </dsp:nvSpPr>
      <dsp:spPr>
        <a:xfrm>
          <a:off x="3143250" y="2371724"/>
          <a:ext cx="2857499" cy="17145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1">
                  <a:lumMod val="75000"/>
                </a:schemeClr>
              </a:solidFill>
            </a:rPr>
            <a:t>A functional fitness workout uses body weight, dumbbells, or other resistance equipment to strengthen the muscles.</a:t>
          </a:r>
        </a:p>
      </dsp:txBody>
      <dsp:txXfrm>
        <a:off x="3143250" y="2371724"/>
        <a:ext cx="2857499" cy="1714500"/>
      </dsp:txXfrm>
    </dsp:sp>
    <dsp:sp modelId="{1BE24DA5-134E-4689-98D6-149275F680DF}">
      <dsp:nvSpPr>
        <dsp:cNvPr id="0" name=""/>
        <dsp:cNvSpPr/>
      </dsp:nvSpPr>
      <dsp:spPr>
        <a:xfrm>
          <a:off x="6286500" y="2371724"/>
          <a:ext cx="2857499" cy="17145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1">
                  <a:lumMod val="75000"/>
                </a:schemeClr>
              </a:solidFill>
            </a:rPr>
            <a:t>Functional training is a workout that engages the muscles and the mind. </a:t>
          </a:r>
        </a:p>
      </dsp:txBody>
      <dsp:txXfrm>
        <a:off x="6286500" y="2371724"/>
        <a:ext cx="2857499" cy="17145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8/13/2022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8/13/2022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8/13/2022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8/13/2022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8/13/2022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8/13/2022</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8/13/2022</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8/13/2022</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8/13/2022</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a:t>Add a footer</a:t>
            </a:r>
            <a:endParaRPr lang="en-US" dirty="0"/>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pPr/>
              <a:t>8/13/2022</a:t>
            </a:fld>
            <a:endParaRPr lang="en-US"/>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7326/0003-4819-130-11-199906010-00022" TargetMode="External"/><Relationship Id="rId2" Type="http://schemas.openxmlformats.org/officeDocument/2006/relationships/hyperlink" Target="https://doi.org/10.1080/10803548.2010.11076863" TargetMode="External"/><Relationship Id="rId1" Type="http://schemas.openxmlformats.org/officeDocument/2006/relationships/slideLayout" Target="../slideLayouts/slideLayout1.xml"/><Relationship Id="rId5" Type="http://schemas.openxmlformats.org/officeDocument/2006/relationships/hyperlink" Target="https://doi.org/10.1056/NEJMoa1008234" TargetMode="External"/><Relationship Id="rId4" Type="http://schemas.openxmlformats.org/officeDocument/2006/relationships/hyperlink" Target="https://www.ncbi.nlm.nih.gov/pmc/articles/PMC388408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hyperlink" Target="https://doi.org/10.7326/0003-4819-130-11-199906010-00022"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a:t>Ti</a:t>
            </a:r>
            <a:r>
              <a:rPr lang="en-US" dirty="0"/>
              <a:t> LM 501 Physical Activity and Weight Man Functional Fitness Training Towards Weight Management</a:t>
            </a:r>
          </a:p>
        </p:txBody>
      </p:sp>
      <p:pic>
        <p:nvPicPr>
          <p:cNvPr id="7" name="Picture Placeholder 6" descr="Two people lifting weights"/>
          <p:cNvPicPr>
            <a:picLocks noGrp="1" noChangeAspect="1"/>
          </p:cNvPicPr>
          <p:nvPr>
            <p:ph type="pic" idx="10"/>
          </p:nvPr>
        </p:nvPicPr>
        <p:blipFill rotWithShape="1">
          <a:blip r:embed="rId2" cstate="print">
            <a:extLst>
              <a:ext uri="{28A0092B-C50C-407E-A947-70E740481C1C}">
                <a14:useLocalDpi xmlns:a14="http://schemas.microsoft.com/office/drawing/2010/main" val="0"/>
              </a:ext>
            </a:extLst>
          </a:blip>
          <a:srcRect/>
          <a:stretch/>
        </p:blipFill>
        <p:spPr/>
      </p:pic>
      <p:pic>
        <p:nvPicPr>
          <p:cNvPr id="8" name="Picture Placeholder 7" descr="Closeup of Granny Smith apple and tape measure"/>
          <p:cNvPicPr>
            <a:picLocks noGrp="1" noChangeAspect="1"/>
          </p:cNvPicPr>
          <p:nvPr>
            <p:ph type="pic" idx="11"/>
          </p:nvPr>
        </p:nvPicPr>
        <p:blipFill rotWithShape="1">
          <a:blip r:embed="rId3" cstate="print">
            <a:extLst>
              <a:ext uri="{28A0092B-C50C-407E-A947-70E740481C1C}">
                <a14:useLocalDpi xmlns:a14="http://schemas.microsoft.com/office/drawing/2010/main" val="0"/>
              </a:ext>
            </a:extLst>
          </a:blip>
          <a:srcRect t="19" b="19"/>
          <a:stretch/>
        </p:blipFill>
        <p:spPr/>
      </p:pic>
      <p:pic>
        <p:nvPicPr>
          <p:cNvPr id="9" name="Picture Placeholder 8" descr="Man and woman running on indoor track"/>
          <p:cNvPicPr>
            <a:picLocks noGrp="1" noChangeAspect="1"/>
          </p:cNvPicPr>
          <p:nvPr>
            <p:ph type="pic" idx="12"/>
          </p:nvPr>
        </p:nvPicPr>
        <p:blipFill rotWithShape="1">
          <a:blip r:embed="rId4" cstate="print">
            <a:extLst>
              <a:ext uri="{28A0092B-C50C-407E-A947-70E740481C1C}">
                <a14:useLocalDpi xmlns:a14="http://schemas.microsoft.com/office/drawing/2010/main" val="0"/>
              </a:ext>
            </a:extLst>
          </a:blip>
          <a:srcRect t="39" b="39"/>
          <a:stretch/>
        </p:blipFill>
        <p:spPr/>
      </p:pic>
      <p:sp>
        <p:nvSpPr>
          <p:cNvPr id="3" name="Subtitle 2"/>
          <p:cNvSpPr>
            <a:spLocks noGrp="1"/>
          </p:cNvSpPr>
          <p:nvPr>
            <p:ph type="subTitle" idx="1"/>
          </p:nvPr>
        </p:nvSpPr>
        <p:spPr/>
        <p:txBody>
          <a:bodyPr/>
          <a:lstStyle/>
          <a:p>
            <a:r>
              <a:rPr lang="en-US" dirty="0"/>
              <a:t>Roxana M. Marinescu , BSM, BSN    August-8-2022</a:t>
            </a:r>
          </a:p>
        </p:txBody>
      </p:sp>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0" y="-1385453"/>
            <a:ext cx="3962399" cy="2329350"/>
          </a:xfrm>
        </p:spPr>
        <p:txBody>
          <a:bodyPr anchor="b">
            <a:normAutofit/>
          </a:bodyPr>
          <a:lstStyle/>
          <a:p>
            <a:pPr rtl="0">
              <a:spcBef>
                <a:spcPts val="0"/>
              </a:spcBef>
              <a:spcAft>
                <a:spcPts val="0"/>
              </a:spcAft>
            </a:pPr>
            <a:r>
              <a:rPr lang="en-US" sz="2400" b="0" i="0" u="none" strike="noStrike" dirty="0">
                <a:effectLst/>
                <a:latin typeface="Times New Roman" panose="02020603050405020304" pitchFamily="18" charset="0"/>
              </a:rPr>
              <a:t>Research Study Methods 2</a:t>
            </a:r>
            <a:endParaRPr lang="en-US" sz="2400" dirty="0"/>
          </a:p>
        </p:txBody>
      </p:sp>
      <p:sp>
        <p:nvSpPr>
          <p:cNvPr id="18" name="TextBox 17">
            <a:extLst>
              <a:ext uri="{FF2B5EF4-FFF2-40B4-BE49-F238E27FC236}">
                <a16:creationId xmlns:a16="http://schemas.microsoft.com/office/drawing/2014/main" id="{02AAB7AE-8EE7-4653-29E3-9FE397481155}"/>
              </a:ext>
            </a:extLst>
          </p:cNvPr>
          <p:cNvSpPr txBox="1"/>
          <p:nvPr/>
        </p:nvSpPr>
        <p:spPr>
          <a:xfrm>
            <a:off x="8101584" y="663679"/>
            <a:ext cx="4090415" cy="6801862"/>
          </a:xfrm>
          <a:prstGeom prst="rect">
            <a:avLst/>
          </a:prstGeom>
          <a:noFill/>
        </p:spPr>
        <p:txBody>
          <a:bodyPr wrap="square">
            <a:spAutoFit/>
          </a:bodyPr>
          <a:lstStyle/>
          <a:p>
            <a:pPr rtl="0">
              <a:spcBef>
                <a:spcPts val="0"/>
              </a:spcBef>
              <a:spcAft>
                <a:spcPts val="0"/>
              </a:spcAft>
            </a:pPr>
            <a:r>
              <a:rPr lang="en-US" sz="1800" b="0" i="0" u="none" strike="noStrike" dirty="0">
                <a:solidFill>
                  <a:schemeClr val="bg1"/>
                </a:solidFill>
                <a:effectLst/>
                <a:latin typeface="Times New Roman" panose="02020603050405020304" pitchFamily="18" charset="0"/>
              </a:rPr>
              <a:t> </a:t>
            </a:r>
          </a:p>
          <a:p>
            <a:pPr rtl="0">
              <a:spcBef>
                <a:spcPts val="0"/>
              </a:spcBef>
              <a:spcAft>
                <a:spcPts val="0"/>
              </a:spcAft>
            </a:pPr>
            <a:r>
              <a:rPr lang="en-US" sz="1800" b="0" i="0" u="none" strike="noStrike" dirty="0">
                <a:solidFill>
                  <a:schemeClr val="bg1"/>
                </a:solidFill>
                <a:effectLst/>
                <a:latin typeface="Times New Roman" panose="02020603050405020304" pitchFamily="18" charset="0"/>
              </a:rPr>
              <a:t>The studies were published in May 2013 and used multi-component methods to analyze body composition and assess fitness measures in obese adults. Fourteen RCTs met the inclusion criteria. </a:t>
            </a:r>
            <a:endParaRPr lang="en-US" sz="2000" b="0" dirty="0">
              <a:solidFill>
                <a:schemeClr val="bg1"/>
              </a:solidFill>
              <a:effectLst/>
            </a:endParaRPr>
          </a:p>
          <a:p>
            <a:pPr rtl="0">
              <a:spcBef>
                <a:spcPts val="0"/>
              </a:spcBef>
              <a:spcAft>
                <a:spcPts val="0"/>
              </a:spcAft>
            </a:pPr>
            <a:r>
              <a:rPr lang="en-US" sz="1800" b="0" i="0" u="none" strike="noStrike" dirty="0">
                <a:solidFill>
                  <a:schemeClr val="bg1"/>
                </a:solidFill>
                <a:effectLst/>
                <a:latin typeface="Times New Roman" panose="02020603050405020304" pitchFamily="18" charset="0"/>
              </a:rPr>
              <a:t>The researchers calculated the "means of the percentage changes for the following treatments: 1)Energy Restriction, 2) Energy Restriction and Aerobic Training, 3) Energy Restriction and Resistance Training,  4) Energy Restriction, along with Aerobic and Resistance Training", with a " linear mixed model using residual (restricted) maximum likelihood (REML)" They also used F-test to test for "significant variation between the four types of treatments, and LSD tests (the least significant difference ) to analyze the differences between the groups "  and they conducted their tests at "the 5% significance level</a:t>
            </a:r>
            <a:endParaRPr lang="en-US" sz="2000" b="0" dirty="0">
              <a:solidFill>
                <a:schemeClr val="bg1"/>
              </a:solidFill>
              <a:effectLst/>
            </a:endParaRPr>
          </a:p>
          <a:p>
            <a:br>
              <a:rPr lang="en-US" sz="2000" dirty="0"/>
            </a:br>
            <a:endParaRPr lang="en-US" sz="2000" dirty="0">
              <a:solidFill>
                <a:schemeClr val="bg1"/>
              </a:solidFill>
            </a:endParaRPr>
          </a:p>
        </p:txBody>
      </p:sp>
      <p:pic>
        <p:nvPicPr>
          <p:cNvPr id="6" name="Picture Placeholder 5" descr="A picture containing text, person, table, computer&#10;&#10;Description automatically generated">
            <a:extLst>
              <a:ext uri="{FF2B5EF4-FFF2-40B4-BE49-F238E27FC236}">
                <a16:creationId xmlns:a16="http://schemas.microsoft.com/office/drawing/2014/main" id="{139C092C-B63D-C6D6-5D62-3C0BE9D272F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5" r="125"/>
          <a:stretch>
            <a:fillRect/>
          </a:stretch>
        </p:blipFill>
        <p:spPr/>
      </p:pic>
    </p:spTree>
    <p:extLst>
      <p:ext uri="{BB962C8B-B14F-4D97-AF65-F5344CB8AC3E}">
        <p14:creationId xmlns:p14="http://schemas.microsoft.com/office/powerpoint/2010/main" val="2603646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0" y="-1385453"/>
            <a:ext cx="3962399" cy="2329350"/>
          </a:xfrm>
        </p:spPr>
        <p:txBody>
          <a:bodyPr anchor="b">
            <a:normAutofit/>
          </a:bodyPr>
          <a:lstStyle/>
          <a:p>
            <a:pPr rtl="0">
              <a:spcBef>
                <a:spcPts val="0"/>
              </a:spcBef>
              <a:spcAft>
                <a:spcPts val="0"/>
              </a:spcAft>
            </a:pPr>
            <a:r>
              <a:rPr lang="en-US" sz="2400" b="0" i="0" u="none" strike="noStrike" dirty="0">
                <a:effectLst/>
                <a:latin typeface="Times New Roman" panose="02020603050405020304" pitchFamily="18" charset="0"/>
              </a:rPr>
              <a:t>Research Study Methods 3</a:t>
            </a:r>
            <a:endParaRPr lang="en-US" sz="2400" dirty="0"/>
          </a:p>
        </p:txBody>
      </p:sp>
      <p:sp>
        <p:nvSpPr>
          <p:cNvPr id="18" name="TextBox 17">
            <a:extLst>
              <a:ext uri="{FF2B5EF4-FFF2-40B4-BE49-F238E27FC236}">
                <a16:creationId xmlns:a16="http://schemas.microsoft.com/office/drawing/2014/main" id="{02AAB7AE-8EE7-4653-29E3-9FE397481155}"/>
              </a:ext>
            </a:extLst>
          </p:cNvPr>
          <p:cNvSpPr txBox="1"/>
          <p:nvPr/>
        </p:nvSpPr>
        <p:spPr>
          <a:xfrm>
            <a:off x="8101584" y="663679"/>
            <a:ext cx="4198571" cy="7109639"/>
          </a:xfrm>
          <a:prstGeom prst="rect">
            <a:avLst/>
          </a:prstGeom>
          <a:noFill/>
        </p:spPr>
        <p:txBody>
          <a:bodyPr wrap="square">
            <a:spAutoFit/>
          </a:bodyPr>
          <a:lstStyle/>
          <a:p>
            <a:pPr rtl="0">
              <a:spcBef>
                <a:spcPts val="0"/>
              </a:spcBef>
              <a:spcAft>
                <a:spcPts val="0"/>
              </a:spcAft>
            </a:pPr>
            <a:r>
              <a:rPr lang="en-US" sz="1800" b="0" i="0" u="none" strike="noStrike" dirty="0">
                <a:solidFill>
                  <a:schemeClr val="bg1"/>
                </a:solidFill>
                <a:effectLst/>
                <a:latin typeface="Times New Roman" panose="02020603050405020304" pitchFamily="18" charset="0"/>
              </a:rPr>
              <a:t> </a:t>
            </a:r>
          </a:p>
          <a:p>
            <a:pPr rtl="0">
              <a:spcBef>
                <a:spcPts val="0"/>
              </a:spcBef>
              <a:spcAft>
                <a:spcPts val="0"/>
              </a:spcAft>
            </a:pPr>
            <a:r>
              <a:rPr lang="en-US" sz="1800" b="0" i="0" u="none" strike="noStrike" dirty="0">
                <a:solidFill>
                  <a:schemeClr val="bg1"/>
                </a:solidFill>
                <a:effectLst/>
                <a:latin typeface="Times New Roman" panose="02020603050405020304" pitchFamily="18" charset="0"/>
              </a:rPr>
              <a:t>An interventional study by (Villareal et al. 2011) with 93 participants, 65 and older and obese, investigated three groups- one intervention with diet, one with exercise and diet, and the control group. The study explored physical function, as well as “frailty, bone density and body composition, balance, gait, muscle quality, and quality of life” Physical function was measured with the Physical Performance Test; the lower the score was associated with a bigger BMI, the score improved as weight was getting lost. Participants were also measured strength, balance, and gait. Body composition was also assessed: fat and lean body mass and bone mineral density of the lumbar spine, total hip, and complete body were measured. </a:t>
            </a:r>
            <a:endParaRPr lang="en-US" sz="2000" b="0" dirty="0">
              <a:solidFill>
                <a:schemeClr val="bg1"/>
              </a:solidFill>
              <a:effectLst/>
            </a:endParaRPr>
          </a:p>
          <a:p>
            <a:pPr rtl="0">
              <a:spcBef>
                <a:spcPts val="0"/>
              </a:spcBef>
              <a:spcAft>
                <a:spcPts val="0"/>
              </a:spcAft>
            </a:pPr>
            <a:r>
              <a:rPr lang="en-US" sz="1800" b="0" i="0" u="none" strike="noStrike" dirty="0">
                <a:solidFill>
                  <a:schemeClr val="bg1"/>
                </a:solidFill>
                <a:effectLst/>
                <a:latin typeface="Times New Roman" panose="02020603050405020304" pitchFamily="18" charset="0"/>
              </a:rPr>
              <a:t>Health-related quality of life was investigated with the SF-36 health Form Questionnaire. fifty-two weeks.</a:t>
            </a:r>
            <a:endParaRPr lang="en-US" sz="2000" b="0" dirty="0">
              <a:solidFill>
                <a:schemeClr val="bg1"/>
              </a:solidFill>
              <a:effectLst/>
            </a:endParaRPr>
          </a:p>
          <a:p>
            <a:br>
              <a:rPr lang="en-US" sz="2000" dirty="0"/>
            </a:br>
            <a:br>
              <a:rPr lang="en-US" sz="2000" dirty="0"/>
            </a:br>
            <a:endParaRPr lang="en-US" sz="2000" dirty="0">
              <a:solidFill>
                <a:schemeClr val="bg1"/>
              </a:solidFill>
            </a:endParaRPr>
          </a:p>
        </p:txBody>
      </p:sp>
      <p:pic>
        <p:nvPicPr>
          <p:cNvPr id="6" name="Picture Placeholder 5" descr="Text&#10;&#10;Description automatically generated with medium confidence">
            <a:extLst>
              <a:ext uri="{FF2B5EF4-FFF2-40B4-BE49-F238E27FC236}">
                <a16:creationId xmlns:a16="http://schemas.microsoft.com/office/drawing/2014/main" id="{DAEE9CB1-6A98-662C-B5D9-1F94E4743B6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546" r="11546"/>
          <a:stretch>
            <a:fillRect/>
          </a:stretch>
        </p:blipFill>
        <p:spPr/>
      </p:pic>
    </p:spTree>
    <p:extLst>
      <p:ext uri="{BB962C8B-B14F-4D97-AF65-F5344CB8AC3E}">
        <p14:creationId xmlns:p14="http://schemas.microsoft.com/office/powerpoint/2010/main" val="2454006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0" y="-1385453"/>
            <a:ext cx="3962399" cy="2329350"/>
          </a:xfrm>
        </p:spPr>
        <p:txBody>
          <a:bodyPr anchor="b">
            <a:normAutofit/>
          </a:bodyPr>
          <a:lstStyle/>
          <a:p>
            <a:pPr rtl="0">
              <a:spcBef>
                <a:spcPts val="0"/>
              </a:spcBef>
              <a:spcAft>
                <a:spcPts val="0"/>
              </a:spcAft>
            </a:pPr>
            <a:r>
              <a:rPr lang="en-US" sz="2400" b="0" i="0" u="none" strike="noStrike" dirty="0">
                <a:effectLst/>
                <a:latin typeface="Times New Roman" panose="02020603050405020304" pitchFamily="18" charset="0"/>
              </a:rPr>
              <a:t>Research Study Methods 4</a:t>
            </a:r>
            <a:endParaRPr lang="en-US" sz="2400" dirty="0"/>
          </a:p>
        </p:txBody>
      </p:sp>
      <p:sp>
        <p:nvSpPr>
          <p:cNvPr id="18" name="TextBox 17">
            <a:extLst>
              <a:ext uri="{FF2B5EF4-FFF2-40B4-BE49-F238E27FC236}">
                <a16:creationId xmlns:a16="http://schemas.microsoft.com/office/drawing/2014/main" id="{02AAB7AE-8EE7-4653-29E3-9FE397481155}"/>
              </a:ext>
            </a:extLst>
          </p:cNvPr>
          <p:cNvSpPr txBox="1"/>
          <p:nvPr/>
        </p:nvSpPr>
        <p:spPr>
          <a:xfrm>
            <a:off x="8101584" y="663679"/>
            <a:ext cx="4198571" cy="7694414"/>
          </a:xfrm>
          <a:prstGeom prst="rect">
            <a:avLst/>
          </a:prstGeom>
          <a:noFill/>
        </p:spPr>
        <p:txBody>
          <a:bodyPr wrap="square">
            <a:spAutoFit/>
          </a:bodyPr>
          <a:lstStyle/>
          <a:p>
            <a:pPr rtl="0">
              <a:spcBef>
                <a:spcPts val="0"/>
              </a:spcBef>
              <a:spcAft>
                <a:spcPts val="0"/>
              </a:spcAft>
            </a:pPr>
            <a:r>
              <a:rPr lang="en-US" sz="1800" b="0" i="0" u="none" strike="noStrike" dirty="0">
                <a:solidFill>
                  <a:schemeClr val="bg1"/>
                </a:solidFill>
                <a:effectLst/>
                <a:latin typeface="Times New Roman" panose="02020603050405020304" pitchFamily="18" charset="0"/>
              </a:rPr>
              <a:t> </a:t>
            </a:r>
          </a:p>
          <a:p>
            <a:pPr rtl="0">
              <a:spcBef>
                <a:spcPts val="0"/>
              </a:spcBef>
              <a:spcAft>
                <a:spcPts val="0"/>
              </a:spcAft>
            </a:pPr>
            <a:r>
              <a:rPr lang="en-US" sz="1800" b="0" i="0" u="none" strike="noStrike" dirty="0">
                <a:solidFill>
                  <a:schemeClr val="bg1"/>
                </a:solidFill>
                <a:effectLst/>
                <a:latin typeface="Times New Roman" panose="02020603050405020304" pitchFamily="18" charset="0"/>
              </a:rPr>
              <a:t>Measurements were done at six months and one year. The study took fifty-two weeks.</a:t>
            </a:r>
            <a:endParaRPr lang="en-US" sz="2000" b="0" dirty="0">
              <a:solidFill>
                <a:schemeClr val="bg1"/>
              </a:solidFill>
              <a:effectLst/>
            </a:endParaRPr>
          </a:p>
          <a:p>
            <a:pPr rtl="0">
              <a:spcBef>
                <a:spcPts val="0"/>
              </a:spcBef>
              <a:spcAft>
                <a:spcPts val="0"/>
              </a:spcAft>
            </a:pPr>
            <a:r>
              <a:rPr lang="en-US" sz="1800" b="0" i="0" u="none" strike="noStrike" dirty="0">
                <a:solidFill>
                  <a:schemeClr val="bg1"/>
                </a:solidFill>
                <a:effectLst/>
                <a:latin typeface="Times New Roman" panose="02020603050405020304" pitchFamily="18" charset="0"/>
              </a:rPr>
              <a:t>The diet group was prescribed a" balanced diet with  500 to 750 kcal less per day than the previous diet. The diet contained around 1 g of high-quality protein/ per kilogram of body weight per day. Participants met each week with a dietitian to discuss their caloric intake and to do behavioral therapy. They also followed the completion of a food diary. Their goal was to lose 10% of their baseline body weight.</a:t>
            </a:r>
            <a:endParaRPr lang="en-US" sz="2000" b="0" dirty="0">
              <a:solidFill>
                <a:schemeClr val="bg1"/>
              </a:solidFill>
              <a:effectLst/>
            </a:endParaRPr>
          </a:p>
          <a:p>
            <a:pPr rtl="0">
              <a:spcBef>
                <a:spcPts val="0"/>
              </a:spcBef>
              <a:spcAft>
                <a:spcPts val="0"/>
              </a:spcAft>
            </a:pPr>
            <a:r>
              <a:rPr lang="en-US" sz="1800" b="0" i="0" u="none" strike="noStrike" dirty="0">
                <a:solidFill>
                  <a:schemeClr val="bg1"/>
                </a:solidFill>
                <a:effectLst/>
                <a:latin typeface="Times New Roman" panose="02020603050405020304" pitchFamily="18" charset="0"/>
              </a:rPr>
              <a:t>The exercise group participated in 3 weekly sessions: aerobic exercises, resistance training, and flexibility and balance.</a:t>
            </a:r>
            <a:endParaRPr lang="en-US" sz="2000" b="0" dirty="0">
              <a:solidFill>
                <a:schemeClr val="bg1"/>
              </a:solidFill>
              <a:effectLst/>
            </a:endParaRPr>
          </a:p>
          <a:p>
            <a:pPr rtl="0">
              <a:spcBef>
                <a:spcPts val="0"/>
              </a:spcBef>
              <a:spcAft>
                <a:spcPts val="0"/>
              </a:spcAft>
            </a:pPr>
            <a:r>
              <a:rPr lang="en-US" sz="1800" b="0" i="0" u="none" strike="noStrike" dirty="0">
                <a:solidFill>
                  <a:schemeClr val="bg1"/>
                </a:solidFill>
                <a:effectLst/>
                <a:latin typeface="Times New Roman" panose="02020603050405020304" pitchFamily="18" charset="0"/>
              </a:rPr>
              <a:t>Aerobic exercises were done on a treadmill, stationary bicycle, and stair climbing. Resistance was done with weight lifting machines for the upper and lower body. All participants were daily given vitamin D  1000 IU and calcium 1500 mg</a:t>
            </a:r>
            <a:r>
              <a:rPr lang="en-US" sz="1800" b="0" i="0" u="none" strike="noStrike" dirty="0">
                <a:solidFill>
                  <a:srgbClr val="000000"/>
                </a:solidFill>
                <a:effectLst/>
                <a:latin typeface="Times New Roman" panose="02020603050405020304" pitchFamily="18" charset="0"/>
              </a:rPr>
              <a:t>. </a:t>
            </a:r>
            <a:endParaRPr lang="en-US" sz="2000" b="0" dirty="0">
              <a:effectLst/>
            </a:endParaRPr>
          </a:p>
          <a:p>
            <a:br>
              <a:rPr lang="en-US" sz="2000" dirty="0"/>
            </a:br>
            <a:br>
              <a:rPr lang="en-US" sz="2000" dirty="0"/>
            </a:br>
            <a:br>
              <a:rPr lang="en-US" sz="2000" dirty="0"/>
            </a:br>
            <a:endParaRPr lang="en-US" sz="2000" dirty="0">
              <a:solidFill>
                <a:schemeClr val="bg1"/>
              </a:solidFill>
            </a:endParaRPr>
          </a:p>
        </p:txBody>
      </p:sp>
      <p:pic>
        <p:nvPicPr>
          <p:cNvPr id="6" name="Picture Placeholder 5" descr="A computer on a table&#10;&#10;Description automatically generated with low confidence">
            <a:extLst>
              <a:ext uri="{FF2B5EF4-FFF2-40B4-BE49-F238E27FC236}">
                <a16:creationId xmlns:a16="http://schemas.microsoft.com/office/drawing/2014/main" id="{46E0A984-F0F9-A705-5CB4-561CACFC09C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697" r="10697"/>
          <a:stretch>
            <a:fillRect/>
          </a:stretch>
        </p:blipFill>
        <p:spPr/>
      </p:pic>
    </p:spTree>
    <p:extLst>
      <p:ext uri="{BB962C8B-B14F-4D97-AF65-F5344CB8AC3E}">
        <p14:creationId xmlns:p14="http://schemas.microsoft.com/office/powerpoint/2010/main" val="2539583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4267" y="-1385453"/>
            <a:ext cx="3465223" cy="3479724"/>
          </a:xfrm>
        </p:spPr>
        <p:txBody>
          <a:bodyPr anchor="b">
            <a:normAutofit/>
          </a:bodyPr>
          <a:lstStyle/>
          <a:p>
            <a:pPr rtl="0">
              <a:spcBef>
                <a:spcPts val="0"/>
              </a:spcBef>
              <a:spcAft>
                <a:spcPts val="0"/>
              </a:spcAft>
            </a:pPr>
            <a:r>
              <a:rPr lang="en-US" sz="2400" b="0" i="0" u="none" strike="noStrike" dirty="0">
                <a:effectLst/>
                <a:latin typeface="Times New Roman" panose="02020603050405020304" pitchFamily="18" charset="0"/>
              </a:rPr>
              <a:t>Research Study Results</a:t>
            </a:r>
            <a:br>
              <a:rPr lang="en-US" sz="1400" b="0" dirty="0">
                <a:effectLst/>
              </a:rPr>
            </a:br>
            <a:br>
              <a:rPr lang="en-US" sz="1400" dirty="0"/>
            </a:br>
            <a:r>
              <a:rPr lang="da-DK" sz="2400" dirty="0"/>
              <a:t>The Miller study (2013) concluded :</a:t>
            </a:r>
            <a:endParaRPr lang="en-US" sz="2400" dirty="0"/>
          </a:p>
        </p:txBody>
      </p:sp>
      <p:sp>
        <p:nvSpPr>
          <p:cNvPr id="18" name="TextBox 17">
            <a:extLst>
              <a:ext uri="{FF2B5EF4-FFF2-40B4-BE49-F238E27FC236}">
                <a16:creationId xmlns:a16="http://schemas.microsoft.com/office/drawing/2014/main" id="{02AAB7AE-8EE7-4653-29E3-9FE397481155}"/>
              </a:ext>
            </a:extLst>
          </p:cNvPr>
          <p:cNvSpPr txBox="1"/>
          <p:nvPr/>
        </p:nvSpPr>
        <p:spPr>
          <a:xfrm>
            <a:off x="8394267" y="3059669"/>
            <a:ext cx="3465223" cy="3170099"/>
          </a:xfrm>
          <a:prstGeom prst="rect">
            <a:avLst/>
          </a:prstGeom>
          <a:noFill/>
        </p:spPr>
        <p:txBody>
          <a:bodyPr wrap="square">
            <a:spAutoFit/>
          </a:bodyPr>
          <a:lstStyle/>
          <a:p>
            <a:r>
              <a:rPr lang="en-US" sz="2000" dirty="0">
                <a:solidFill>
                  <a:schemeClr val="bg1"/>
                </a:solidFill>
              </a:rPr>
              <a:t>A low-calorie diet along with exercise workouts was more beneficial for weight loss than energy restriction alone, and this treatment had positive effects on cardiovascular fitness, muscle strength, fat mass loss while preserving lean body mass,(depending on the type of exercise training )." </a:t>
            </a:r>
          </a:p>
        </p:txBody>
      </p:sp>
      <p:pic>
        <p:nvPicPr>
          <p:cNvPr id="6" name="Picture Placeholder 5" descr="A picture containing food, fruit, dish&#10;&#10;Description automatically generated">
            <a:extLst>
              <a:ext uri="{FF2B5EF4-FFF2-40B4-BE49-F238E27FC236}">
                <a16:creationId xmlns:a16="http://schemas.microsoft.com/office/drawing/2014/main" id="{BDF3B34C-06CF-3997-465A-AE84F682EA6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625" r="10625"/>
          <a:stretch>
            <a:fillRect/>
          </a:stretch>
        </p:blipFill>
        <p:spPr/>
      </p:pic>
    </p:spTree>
    <p:extLst>
      <p:ext uri="{BB962C8B-B14F-4D97-AF65-F5344CB8AC3E}">
        <p14:creationId xmlns:p14="http://schemas.microsoft.com/office/powerpoint/2010/main" val="36025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F19A-4E11-328C-A834-2E14791920CF}"/>
              </a:ext>
            </a:extLst>
          </p:cNvPr>
          <p:cNvSpPr>
            <a:spLocks noGrp="1"/>
          </p:cNvSpPr>
          <p:nvPr>
            <p:ph type="title"/>
          </p:nvPr>
        </p:nvSpPr>
        <p:spPr>
          <a:xfrm>
            <a:off x="8273846" y="0"/>
            <a:ext cx="4036142" cy="1563329"/>
          </a:xfrm>
        </p:spPr>
        <p:txBody>
          <a:bodyPr>
            <a:normAutofit/>
          </a:bodyPr>
          <a:lstStyle/>
          <a:p>
            <a:r>
              <a:rPr lang="en-US" sz="2400" b="0" i="0" u="none" strike="noStrike" dirty="0">
                <a:effectLst/>
                <a:latin typeface="Times New Roman" panose="02020603050405020304" pitchFamily="18" charset="0"/>
              </a:rPr>
              <a:t>Research Study Results</a:t>
            </a:r>
            <a:br>
              <a:rPr lang="en-US" sz="2400" b="0" dirty="0">
                <a:effectLst/>
              </a:rPr>
            </a:br>
            <a:r>
              <a:rPr lang="en-US" sz="2400" dirty="0">
                <a:latin typeface="Times New Roman" panose="02020603050405020304" pitchFamily="18" charset="0"/>
                <a:cs typeface="Times New Roman" panose="02020603050405020304" pitchFamily="18" charset="0"/>
              </a:rPr>
              <a:t>(</a:t>
            </a:r>
            <a:r>
              <a:rPr lang="da-DK" sz="2400" dirty="0">
                <a:latin typeface="Times New Roman" panose="02020603050405020304" pitchFamily="18" charset="0"/>
                <a:cs typeface="Times New Roman" panose="02020603050405020304" pitchFamily="18" charset="0"/>
              </a:rPr>
              <a:t>villareal  et al.,2011) </a:t>
            </a:r>
            <a:endParaRPr lang="en-US" sz="2400" dirty="0">
              <a:latin typeface="Times New Roman" panose="02020603050405020304" pitchFamily="18" charset="0"/>
              <a:cs typeface="Times New Roman" panose="02020603050405020304" pitchFamily="18" charset="0"/>
            </a:endParaRPr>
          </a:p>
        </p:txBody>
      </p:sp>
      <p:pic>
        <p:nvPicPr>
          <p:cNvPr id="6" name="Picture Placeholder 5" descr="A person running on a path&#10;&#10;Description automatically generated with low confidence">
            <a:extLst>
              <a:ext uri="{FF2B5EF4-FFF2-40B4-BE49-F238E27FC236}">
                <a16:creationId xmlns:a16="http://schemas.microsoft.com/office/drawing/2014/main" id="{9A710472-4DFC-A623-BFC4-2AB44EC8987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992" r="18992"/>
          <a:stretch>
            <a:fillRect/>
          </a:stretch>
        </p:blipFill>
        <p:spPr/>
      </p:pic>
      <p:sp>
        <p:nvSpPr>
          <p:cNvPr id="4" name="Text Placeholder 3">
            <a:extLst>
              <a:ext uri="{FF2B5EF4-FFF2-40B4-BE49-F238E27FC236}">
                <a16:creationId xmlns:a16="http://schemas.microsoft.com/office/drawing/2014/main" id="{FDDF2220-EAC1-E027-64C2-00B7DBE6D204}"/>
              </a:ext>
            </a:extLst>
          </p:cNvPr>
          <p:cNvSpPr>
            <a:spLocks noGrp="1"/>
          </p:cNvSpPr>
          <p:nvPr>
            <p:ph type="body" sz="half" idx="2"/>
          </p:nvPr>
        </p:nvSpPr>
        <p:spPr>
          <a:xfrm>
            <a:off x="8273845" y="1740310"/>
            <a:ext cx="3918155" cy="5442155"/>
          </a:xfrm>
        </p:spPr>
        <p:txBody>
          <a:bodyPr>
            <a:normAutofit lnSpcReduction="10000"/>
          </a:bodyPr>
          <a:lstStyle/>
          <a:p>
            <a:pPr rtl="0">
              <a:spcBef>
                <a:spcPts val="0"/>
              </a:spcBef>
              <a:spcAft>
                <a:spcPts val="0"/>
              </a:spcAft>
            </a:pPr>
            <a:r>
              <a:rPr lang="en-US" sz="2200" b="0" i="0" u="none" strike="noStrike" dirty="0">
                <a:effectLst/>
                <a:latin typeface="Times New Roman" panose="02020603050405020304" pitchFamily="18" charset="0"/>
              </a:rPr>
              <a:t> the Physical Performance Test Score, as well as functional status, improved(increased) more in the diet–exercise group,</a:t>
            </a:r>
          </a:p>
          <a:p>
            <a:pPr rtl="0">
              <a:spcBef>
                <a:spcPts val="0"/>
              </a:spcBef>
              <a:spcAft>
                <a:spcPts val="0"/>
              </a:spcAft>
            </a:pPr>
            <a:r>
              <a:rPr lang="en-US" sz="2200" b="0" i="0" u="none" strike="noStrike" dirty="0">
                <a:effectLst/>
                <a:latin typeface="Times New Roman" panose="02020603050405020304" pitchFamily="18" charset="0"/>
              </a:rPr>
              <a:t> than in the diet group or the exercise group</a:t>
            </a:r>
          </a:p>
          <a:p>
            <a:pPr rtl="0">
              <a:spcBef>
                <a:spcPts val="0"/>
              </a:spcBef>
              <a:spcAft>
                <a:spcPts val="0"/>
              </a:spcAft>
            </a:pPr>
            <a:endParaRPr lang="en-US" sz="2200" b="0" i="0" u="none" strike="noStrike" dirty="0">
              <a:effectLst/>
              <a:latin typeface="Times New Roman" panose="02020603050405020304" pitchFamily="18" charset="0"/>
            </a:endParaRPr>
          </a:p>
          <a:p>
            <a:pPr rtl="0">
              <a:spcBef>
                <a:spcPts val="0"/>
              </a:spcBef>
              <a:spcAft>
                <a:spcPts val="0"/>
              </a:spcAft>
            </a:pPr>
            <a:r>
              <a:rPr lang="en-US" sz="2200" b="0" i="0" u="none" strike="noStrike" dirty="0">
                <a:effectLst/>
                <a:latin typeface="Times New Roman" panose="02020603050405020304" pitchFamily="18" charset="0"/>
              </a:rPr>
              <a:t>.Quality of life improved in all groups: diet-exercise mostly, followed by diet group, followed by exercise group</a:t>
            </a:r>
          </a:p>
          <a:p>
            <a:pPr rtl="0">
              <a:spcBef>
                <a:spcPts val="0"/>
              </a:spcBef>
              <a:spcAft>
                <a:spcPts val="0"/>
              </a:spcAft>
            </a:pPr>
            <a:endParaRPr lang="en-US" sz="2200" b="0" i="0" u="none" strike="noStrike" dirty="0">
              <a:effectLst/>
              <a:latin typeface="Times New Roman" panose="02020603050405020304" pitchFamily="18" charset="0"/>
            </a:endParaRPr>
          </a:p>
          <a:p>
            <a:pPr rtl="0">
              <a:spcBef>
                <a:spcPts val="0"/>
              </a:spcBef>
              <a:spcAft>
                <a:spcPts val="0"/>
              </a:spcAft>
            </a:pPr>
            <a:r>
              <a:rPr lang="en-US" sz="2200" b="0" i="0" u="none" strike="noStrike" dirty="0">
                <a:effectLst/>
                <a:latin typeface="Times New Roman" panose="02020603050405020304" pitchFamily="18" charset="0"/>
              </a:rPr>
              <a:t> Strength improved in exercise and diet-exercise groups. Gait and speed improved in diet and diet-exercise interventions.</a:t>
            </a:r>
            <a:endParaRPr lang="en-US" sz="2200" b="0" dirty="0">
              <a:effectLst/>
            </a:endParaRPr>
          </a:p>
          <a:p>
            <a:br>
              <a:rPr lang="en-US" dirty="0"/>
            </a:br>
            <a:endParaRPr lang="en-US" dirty="0"/>
          </a:p>
        </p:txBody>
      </p:sp>
    </p:spTree>
    <p:extLst>
      <p:ext uri="{BB962C8B-B14F-4D97-AF65-F5344CB8AC3E}">
        <p14:creationId xmlns:p14="http://schemas.microsoft.com/office/powerpoint/2010/main" val="35937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32813" y="162233"/>
            <a:ext cx="2911935" cy="1519083"/>
          </a:xfrm>
        </p:spPr>
        <p:txBody>
          <a:bodyPr vert="horz" lIns="91440" tIns="45720" rIns="91440" bIns="45720" rtlCol="0" anchor="b">
            <a:normAutofit fontScale="90000"/>
          </a:bodyPr>
          <a:lstStyle/>
          <a:p>
            <a:r>
              <a:rPr lang="en-US" kern="1200" cap="all" baseline="0" dirty="0">
                <a:latin typeface="Times New Roman" panose="02020603050405020304" pitchFamily="18" charset="0"/>
                <a:cs typeface="Times New Roman" panose="02020603050405020304" pitchFamily="18" charset="0"/>
              </a:rPr>
              <a:t>The VILLAREAL study (2013) concluded :</a:t>
            </a:r>
          </a:p>
        </p:txBody>
      </p:sp>
      <p:pic>
        <p:nvPicPr>
          <p:cNvPr id="13" name="Picture Placeholder 12" descr="A picture containing food, person, vegetable, meat&#10;&#10;Description automatically generated">
            <a:extLst>
              <a:ext uri="{FF2B5EF4-FFF2-40B4-BE49-F238E27FC236}">
                <a16:creationId xmlns:a16="http://schemas.microsoft.com/office/drawing/2014/main" id="{DF00B2A9-31F3-C178-E172-B842E784561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29120"/>
          <a:stretch/>
        </p:blipFill>
        <p:spPr>
          <a:xfrm>
            <a:off x="20" y="10"/>
            <a:ext cx="8101564" cy="6857989"/>
          </a:xfrm>
          <a:noFill/>
        </p:spPr>
      </p:pic>
      <p:sp>
        <p:nvSpPr>
          <p:cNvPr id="2" name="TextBox 1">
            <a:extLst>
              <a:ext uri="{FF2B5EF4-FFF2-40B4-BE49-F238E27FC236}">
                <a16:creationId xmlns:a16="http://schemas.microsoft.com/office/drawing/2014/main" id="{AF4F8C1F-F1B6-EF6E-C82C-ED7F9133A62E}"/>
              </a:ext>
            </a:extLst>
          </p:cNvPr>
          <p:cNvSpPr txBox="1"/>
          <p:nvPr/>
        </p:nvSpPr>
        <p:spPr>
          <a:xfrm>
            <a:off x="8377085" y="1681316"/>
            <a:ext cx="3421626" cy="5368413"/>
          </a:xfrm>
          <a:prstGeom prst="rect">
            <a:avLst/>
          </a:prstGeom>
        </p:spPr>
        <p:txBody>
          <a:bodyPr vert="horz" lIns="91440" tIns="45720" rIns="91440" bIns="45720" rtlCol="0">
            <a:normAutofit/>
          </a:bodyPr>
          <a:lstStyle/>
          <a:p>
            <a:pPr>
              <a:lnSpc>
                <a:spcPct val="90000"/>
              </a:lnSpc>
              <a:spcBef>
                <a:spcPts val="800"/>
              </a:spcBef>
              <a:buClr>
                <a:schemeClr val="accent1">
                  <a:lumMod val="50000"/>
                </a:schemeClr>
              </a:buClr>
              <a:buSzPct val="100000"/>
            </a:pPr>
            <a:r>
              <a:rPr lang="en-US" sz="1400" kern="1200" dirty="0">
                <a:solidFill>
                  <a:schemeClr val="bg1"/>
                </a:solidFill>
                <a:latin typeface="+mn-lt"/>
                <a:ea typeface="+mn-ea"/>
                <a:cs typeface="+mn-cs"/>
              </a:rPr>
              <a:t> </a:t>
            </a:r>
          </a:p>
          <a:p>
            <a:pPr>
              <a:lnSpc>
                <a:spcPct val="90000"/>
              </a:lnSpc>
              <a:spcBef>
                <a:spcPts val="800"/>
              </a:spcBef>
              <a:buClr>
                <a:schemeClr val="accent1">
                  <a:lumMod val="50000"/>
                </a:schemeClr>
              </a:buClr>
              <a:buSzPct val="100000"/>
            </a:pPr>
            <a:r>
              <a:rPr lang="en-US" sz="1400" kern="1200" dirty="0">
                <a:solidFill>
                  <a:schemeClr val="bg1"/>
                </a:solidFill>
                <a:latin typeface="+mn-lt"/>
                <a:ea typeface="+mn-ea"/>
                <a:cs typeface="+mn-cs"/>
              </a:rPr>
              <a:t>" </a:t>
            </a:r>
            <a:r>
              <a:rPr lang="en-US" sz="2400" kern="1200" dirty="0">
                <a:solidFill>
                  <a:schemeClr val="bg1"/>
                </a:solidFill>
                <a:latin typeface="Times New Roman" panose="02020603050405020304" pitchFamily="18" charset="0"/>
                <a:cs typeface="Times New Roman" panose="02020603050405020304" pitchFamily="18" charset="0"/>
              </a:rPr>
              <a:t>Weight loss accompanied by regular exercise practice " provided an improvement in physical function, better than each intervention alone", as well as in absolute and relative cardiovascular fitness, muscle strength, and favorable body composition.</a:t>
            </a:r>
          </a:p>
        </p:txBody>
      </p:sp>
    </p:spTree>
    <p:extLst>
      <p:ext uri="{BB962C8B-B14F-4D97-AF65-F5344CB8AC3E}">
        <p14:creationId xmlns:p14="http://schemas.microsoft.com/office/powerpoint/2010/main" val="10086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4267" y="-1385453"/>
            <a:ext cx="3465223" cy="2812472"/>
          </a:xfrm>
        </p:spPr>
        <p:txBody>
          <a:bodyPr anchor="b">
            <a:normAutofit/>
          </a:bodyPr>
          <a:lstStyle/>
          <a:p>
            <a:r>
              <a:rPr lang="da-DK" sz="2400" dirty="0">
                <a:latin typeface="Times New Roman" panose="02020603050405020304" pitchFamily="18" charset="0"/>
                <a:cs typeface="Times New Roman" panose="02020603050405020304" pitchFamily="18" charset="0"/>
              </a:rPr>
              <a:t>recommendations:</a:t>
            </a:r>
            <a:r>
              <a:rPr lang="en-US" sz="2400" dirty="0">
                <a:solidFill>
                  <a:schemeClr val="bg1"/>
                </a:solidFill>
                <a:latin typeface="Times New Roman" panose="02020603050405020304" pitchFamily="18" charset="0"/>
                <a:cs typeface="Times New Roman" panose="02020603050405020304" pitchFamily="18" charset="0"/>
              </a:rPr>
              <a:t> ( Miller et al., 2013)</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F4F8C1F-F1B6-EF6E-C82C-ED7F9133A62E}"/>
              </a:ext>
            </a:extLst>
          </p:cNvPr>
          <p:cNvSpPr txBox="1"/>
          <p:nvPr/>
        </p:nvSpPr>
        <p:spPr>
          <a:xfrm>
            <a:off x="8394268" y="3006436"/>
            <a:ext cx="3645332" cy="3170099"/>
          </a:xfrm>
          <a:prstGeom prst="rect">
            <a:avLst/>
          </a:prstGeom>
          <a:noFill/>
        </p:spPr>
        <p:txBody>
          <a:bodyPr wrap="square" rtlCol="0">
            <a:spAutoFit/>
          </a:bodyPr>
          <a:lstStyle/>
          <a:p>
            <a:r>
              <a:rPr lang="en-US" dirty="0">
                <a:solidFill>
                  <a:schemeClr val="bg1"/>
                </a:solidFill>
              </a:rPr>
              <a:t> </a:t>
            </a:r>
            <a:r>
              <a:rPr lang="en-US" sz="2000" dirty="0">
                <a:solidFill>
                  <a:schemeClr val="bg1"/>
                </a:solidFill>
              </a:rPr>
              <a:t>"Clinicians should advise on exercise training, along low-calorie diet for weight loss, “as part of a lifestyle modification </a:t>
            </a:r>
          </a:p>
          <a:p>
            <a:endParaRPr lang="en-US" sz="2000" dirty="0">
              <a:solidFill>
                <a:schemeClr val="bg1"/>
              </a:solidFill>
            </a:endParaRPr>
          </a:p>
          <a:p>
            <a:r>
              <a:rPr lang="en-US" sz="2000" dirty="0">
                <a:solidFill>
                  <a:schemeClr val="bg1"/>
                </a:solidFill>
              </a:rPr>
              <a:t>for obese and older adults with a focus on improving fitness, physical function, frailty and lean mass”.</a:t>
            </a:r>
          </a:p>
          <a:p>
            <a:r>
              <a:rPr lang="en-US" sz="2000" dirty="0">
                <a:solidFill>
                  <a:schemeClr val="bg1"/>
                </a:solidFill>
              </a:rPr>
              <a:t> </a:t>
            </a:r>
          </a:p>
        </p:txBody>
      </p:sp>
      <p:pic>
        <p:nvPicPr>
          <p:cNvPr id="7" name="Picture Placeholder 6" descr="A person riding a scooter&#10;&#10;Description automatically generated with medium confidence">
            <a:extLst>
              <a:ext uri="{FF2B5EF4-FFF2-40B4-BE49-F238E27FC236}">
                <a16:creationId xmlns:a16="http://schemas.microsoft.com/office/drawing/2014/main" id="{7B84BC96-906C-B873-E1D7-AC3B2D70C3A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625" r="10625"/>
          <a:stretch>
            <a:fillRect/>
          </a:stretch>
        </p:blipFill>
        <p:spPr/>
      </p:pic>
    </p:spTree>
    <p:extLst>
      <p:ext uri="{BB962C8B-B14F-4D97-AF65-F5344CB8AC3E}">
        <p14:creationId xmlns:p14="http://schemas.microsoft.com/office/powerpoint/2010/main" val="40948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4267" y="-1385453"/>
            <a:ext cx="3465223" cy="2812472"/>
          </a:xfrm>
        </p:spPr>
        <p:txBody>
          <a:bodyPr anchor="b">
            <a:normAutofit/>
          </a:bodyPr>
          <a:lstStyle/>
          <a:p>
            <a:r>
              <a:rPr lang="en-US" sz="2800" dirty="0">
                <a:solidFill>
                  <a:schemeClr val="bg1"/>
                </a:solidFill>
              </a:rPr>
              <a:t>Conclusions:</a:t>
            </a:r>
            <a:endParaRPr lang="en-US" sz="2800" dirty="0"/>
          </a:p>
        </p:txBody>
      </p:sp>
      <p:sp>
        <p:nvSpPr>
          <p:cNvPr id="2" name="TextBox 1">
            <a:extLst>
              <a:ext uri="{FF2B5EF4-FFF2-40B4-BE49-F238E27FC236}">
                <a16:creationId xmlns:a16="http://schemas.microsoft.com/office/drawing/2014/main" id="{AF4F8C1F-F1B6-EF6E-C82C-ED7F9133A62E}"/>
              </a:ext>
            </a:extLst>
          </p:cNvPr>
          <p:cNvSpPr txBox="1"/>
          <p:nvPr/>
        </p:nvSpPr>
        <p:spPr>
          <a:xfrm>
            <a:off x="8394268" y="3006436"/>
            <a:ext cx="3645332" cy="4524315"/>
          </a:xfrm>
          <a:prstGeom prst="rect">
            <a:avLst/>
          </a:prstGeom>
          <a:noFill/>
        </p:spPr>
        <p:txBody>
          <a:bodyPr wrap="square" rtlCol="0">
            <a:spAutoFit/>
          </a:bodyPr>
          <a:lstStyle/>
          <a:p>
            <a:pPr rtl="0">
              <a:spcBef>
                <a:spcPts val="0"/>
              </a:spcBef>
              <a:spcAft>
                <a:spcPts val="0"/>
              </a:spcAft>
            </a:pPr>
            <a:r>
              <a:rPr lang="en-US" dirty="0">
                <a:solidFill>
                  <a:schemeClr val="bg1"/>
                </a:solidFill>
              </a:rPr>
              <a:t> </a:t>
            </a:r>
            <a:r>
              <a:rPr lang="en-US" sz="2400" b="0" i="0" u="none" strike="noStrike" dirty="0">
                <a:solidFill>
                  <a:schemeClr val="bg1"/>
                </a:solidFill>
                <a:effectLst/>
                <a:latin typeface="Times New Roman" panose="02020603050405020304" pitchFamily="18" charset="0"/>
                <a:cs typeface="Times New Roman" panose="02020603050405020304" pitchFamily="18" charset="0"/>
              </a:rPr>
              <a:t>Clinicians should recommend to older and obese individuals aiming for weight loss, a combined exercise program with calorie restriction that will also assist them with their functional independence and improve skeletal muscle mass.</a:t>
            </a:r>
            <a:endParaRPr lang="en-US" sz="2400" b="0" dirty="0">
              <a:solidFill>
                <a:schemeClr val="bg1"/>
              </a:solidFill>
              <a:effectLst/>
              <a:latin typeface="Times New Roman" panose="02020603050405020304" pitchFamily="18" charset="0"/>
              <a:cs typeface="Times New Roman" panose="02020603050405020304" pitchFamily="18" charset="0"/>
            </a:endParaRPr>
          </a:p>
          <a:p>
            <a:br>
              <a:rPr lang="en-US" sz="2400" b="0" dirty="0">
                <a:solidFill>
                  <a:schemeClr val="bg1"/>
                </a:solidFill>
                <a:effectLst/>
                <a:latin typeface="Times New Roman" panose="02020603050405020304" pitchFamily="18" charset="0"/>
                <a:cs typeface="Times New Roman" panose="02020603050405020304" pitchFamily="18" charset="0"/>
              </a:rPr>
            </a:b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8" name="Picture Placeholder 7" descr="A picture containing food, table, vegetable, different&#10;&#10;Description automatically generated">
            <a:extLst>
              <a:ext uri="{FF2B5EF4-FFF2-40B4-BE49-F238E27FC236}">
                <a16:creationId xmlns:a16="http://schemas.microsoft.com/office/drawing/2014/main" id="{A11A0B5F-2F5F-6A81-B8E8-790FADD9987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469" r="20469"/>
          <a:stretch>
            <a:fillRect/>
          </a:stretch>
        </p:blipFill>
        <p:spPr/>
      </p:pic>
    </p:spTree>
    <p:extLst>
      <p:ext uri="{BB962C8B-B14F-4D97-AF65-F5344CB8AC3E}">
        <p14:creationId xmlns:p14="http://schemas.microsoft.com/office/powerpoint/2010/main" val="2933214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ED32D7-969C-1956-B879-78F91A84A4EC}"/>
              </a:ext>
            </a:extLst>
          </p:cNvPr>
          <p:cNvSpPr>
            <a:spLocks noGrp="1"/>
          </p:cNvSpPr>
          <p:nvPr>
            <p:ph type="ctrTitle"/>
          </p:nvPr>
        </p:nvSpPr>
        <p:spPr>
          <a:xfrm>
            <a:off x="838200" y="623456"/>
            <a:ext cx="10515600" cy="69718"/>
          </a:xfrm>
        </p:spPr>
        <p:txBody>
          <a:bodyPr>
            <a:normAutofit fontScale="90000"/>
          </a:bodyPr>
          <a:lstStyle/>
          <a:p>
            <a:r>
              <a:rPr lang="en-US" sz="2800" dirty="0">
                <a:latin typeface="Times New Roman" panose="02020603050405020304" pitchFamily="18" charset="0"/>
                <a:cs typeface="Times New Roman" panose="02020603050405020304" pitchFamily="18" charset="0"/>
              </a:rPr>
              <a:t>references</a:t>
            </a:r>
          </a:p>
        </p:txBody>
      </p:sp>
      <p:sp>
        <p:nvSpPr>
          <p:cNvPr id="10" name="Subtitle 2">
            <a:extLst>
              <a:ext uri="{FF2B5EF4-FFF2-40B4-BE49-F238E27FC236}">
                <a16:creationId xmlns:a16="http://schemas.microsoft.com/office/drawing/2014/main" id="{E57F437F-967C-DF64-DE9A-DF1816E4544E}"/>
              </a:ext>
            </a:extLst>
          </p:cNvPr>
          <p:cNvSpPr>
            <a:spLocks noGrp="1"/>
          </p:cNvSpPr>
          <p:nvPr>
            <p:ph type="subTitle" idx="1"/>
          </p:nvPr>
        </p:nvSpPr>
        <p:spPr>
          <a:xfrm>
            <a:off x="838200" y="693174"/>
            <a:ext cx="10515600" cy="5929299"/>
          </a:xfrm>
        </p:spPr>
        <p:txBody>
          <a:bodyPr>
            <a:normAutofit fontScale="85000" lnSpcReduction="10000"/>
          </a:bodyPr>
          <a:lstStyle/>
          <a:p>
            <a:pPr algn="l"/>
            <a:r>
              <a:rPr lang="en-US" dirty="0" err="1"/>
              <a:t>Capodaglio</a:t>
            </a:r>
            <a:r>
              <a:rPr lang="en-US" dirty="0"/>
              <a:t>, P., </a:t>
            </a:r>
            <a:r>
              <a:rPr lang="en-US" dirty="0" err="1"/>
              <a:t>Castelnuovo</a:t>
            </a:r>
            <a:r>
              <a:rPr lang="en-US" dirty="0"/>
              <a:t>, G., </a:t>
            </a:r>
            <a:r>
              <a:rPr lang="en-US" dirty="0" err="1"/>
              <a:t>Brunani</a:t>
            </a:r>
            <a:r>
              <a:rPr lang="en-US" dirty="0"/>
              <a:t>, A., Vismara, L., Villa, V., &amp; </a:t>
            </a:r>
            <a:r>
              <a:rPr lang="en-US" dirty="0" err="1"/>
              <a:t>Capodaglio</a:t>
            </a:r>
            <a:r>
              <a:rPr lang="en-US" dirty="0"/>
              <a:t>, E. M. (2010). Functional limitations and occupational issues in obesity: a review. International journal of occupational safety and ergonomics: JOSE, 16(4), 507–523. </a:t>
            </a:r>
            <a:r>
              <a:rPr lang="en-US" dirty="0">
                <a:hlinkClick r:id="rId2">
                  <a:extLst>
                    <a:ext uri="{A12FA001-AC4F-418D-AE19-62706E023703}">
                      <ahyp:hlinkClr xmlns:ahyp="http://schemas.microsoft.com/office/drawing/2018/hyperlinkcolor" val="tx"/>
                    </a:ext>
                  </a:extLst>
                </a:hlinkClick>
              </a:rPr>
              <a:t>https://doi.org/10.1080/10803548.2010.11076863</a:t>
            </a:r>
            <a:endParaRPr lang="en-US" dirty="0"/>
          </a:p>
          <a:p>
            <a:pPr algn="l"/>
            <a:r>
              <a:rPr lang="en-US" sz="1800" b="0" i="0" u="none" strike="noStrike" dirty="0" err="1">
                <a:effectLst/>
                <a:latin typeface="Times New Roman" panose="02020603050405020304" pitchFamily="18" charset="0"/>
              </a:rPr>
              <a:t>Hamerman</a:t>
            </a:r>
            <a:r>
              <a:rPr lang="en-US" sz="1800" b="0" i="0" u="none" strike="noStrike" dirty="0">
                <a:effectLst/>
                <a:latin typeface="Times New Roman" panose="02020603050405020304" pitchFamily="18" charset="0"/>
              </a:rPr>
              <a:t> D. (1999). Toward an understanding of frailty. </a:t>
            </a:r>
            <a:r>
              <a:rPr lang="en-US" sz="1800" b="0" i="1" u="none" strike="noStrike" dirty="0">
                <a:effectLst/>
                <a:latin typeface="Times New Roman" panose="02020603050405020304" pitchFamily="18" charset="0"/>
              </a:rPr>
              <a:t>Annals of internal medicine</a:t>
            </a:r>
            <a:r>
              <a:rPr lang="en-US" sz="1800" b="0" i="0" u="none" strike="noStrike" dirty="0">
                <a:effectLst/>
                <a:latin typeface="Times New Roman" panose="02020603050405020304" pitchFamily="18" charset="0"/>
              </a:rPr>
              <a:t>, </a:t>
            </a:r>
            <a:r>
              <a:rPr lang="en-US" sz="1800" b="0" i="1" u="none" strike="noStrike" dirty="0">
                <a:effectLst/>
                <a:latin typeface="Times New Roman" panose="02020603050405020304" pitchFamily="18" charset="0"/>
              </a:rPr>
              <a:t>130</a:t>
            </a:r>
            <a:r>
              <a:rPr lang="en-US" sz="1800" b="0" i="0" u="none" strike="noStrike" dirty="0">
                <a:effectLst/>
                <a:latin typeface="Times New Roman" panose="02020603050405020304" pitchFamily="18" charset="0"/>
              </a:rPr>
              <a:t>(11), 945–950. </a:t>
            </a:r>
            <a:r>
              <a:rPr lang="en-US" sz="1800" b="0" i="0" u="none" strike="noStrike" dirty="0">
                <a:effectLst/>
                <a:latin typeface="Times New Roman" panose="02020603050405020304" pitchFamily="18" charset="0"/>
                <a:hlinkClick r:id="rId3">
                  <a:extLst>
                    <a:ext uri="{A12FA001-AC4F-418D-AE19-62706E023703}">
                      <ahyp:hlinkClr xmlns:ahyp="http://schemas.microsoft.com/office/drawing/2018/hyperlinkcolor" val="tx"/>
                    </a:ext>
                  </a:extLst>
                </a:hlinkClick>
              </a:rPr>
              <a:t>https://doi.org/10.7326/0003-4819-130-11-199906010-00022</a:t>
            </a:r>
            <a:endParaRPr lang="en-US" b="0" dirty="0">
              <a:effectLst/>
            </a:endParaRPr>
          </a:p>
          <a:p>
            <a:pPr algn="l" rtl="0">
              <a:spcBef>
                <a:spcPts val="0"/>
              </a:spcBef>
              <a:spcAft>
                <a:spcPts val="0"/>
              </a:spcAft>
            </a:pPr>
            <a:endParaRPr lang="en-US" sz="1800" b="0" i="0" u="none" strike="noStrike" dirty="0">
              <a:effectLst/>
              <a:latin typeface="Times New Roman" panose="02020603050405020304" pitchFamily="18" charset="0"/>
            </a:endParaRPr>
          </a:p>
          <a:p>
            <a:pPr algn="l" rtl="0">
              <a:spcBef>
                <a:spcPts val="0"/>
              </a:spcBef>
              <a:spcAft>
                <a:spcPts val="0"/>
              </a:spcAft>
            </a:pPr>
            <a:r>
              <a:rPr lang="en-US" sz="1800" b="0" i="0" u="none" strike="noStrike" dirty="0">
                <a:effectLst/>
                <a:latin typeface="Times New Roman" panose="02020603050405020304" pitchFamily="18" charset="0"/>
              </a:rPr>
              <a:t>Messier, S. P., </a:t>
            </a:r>
            <a:r>
              <a:rPr lang="en-US" sz="1800" b="0" i="0" u="none" strike="noStrike" dirty="0" err="1">
                <a:effectLst/>
                <a:latin typeface="Times New Roman" panose="02020603050405020304" pitchFamily="18" charset="0"/>
              </a:rPr>
              <a:t>Loeser</a:t>
            </a:r>
            <a:r>
              <a:rPr lang="en-US" sz="1800" b="0" i="0" u="none" strike="noStrike" dirty="0">
                <a:effectLst/>
                <a:latin typeface="Times New Roman" panose="02020603050405020304" pitchFamily="18" charset="0"/>
              </a:rPr>
              <a:t>, R. F., Miller, G. D., Morgan, T. M., </a:t>
            </a:r>
            <a:r>
              <a:rPr lang="en-US" sz="1800" b="0" i="0" u="none" strike="noStrike" dirty="0" err="1">
                <a:effectLst/>
                <a:latin typeface="Times New Roman" panose="02020603050405020304" pitchFamily="18" charset="0"/>
              </a:rPr>
              <a:t>Rejeski</a:t>
            </a:r>
            <a:r>
              <a:rPr lang="en-US" sz="1800" b="0" i="0" u="none" strike="noStrike" dirty="0">
                <a:effectLst/>
                <a:latin typeface="Times New Roman" panose="02020603050405020304" pitchFamily="18" charset="0"/>
              </a:rPr>
              <a:t>, W. J., </a:t>
            </a:r>
            <a:r>
              <a:rPr lang="en-US" sz="1800" b="0" i="0" u="none" strike="noStrike" dirty="0" err="1">
                <a:effectLst/>
                <a:latin typeface="Times New Roman" panose="02020603050405020304" pitchFamily="18" charset="0"/>
              </a:rPr>
              <a:t>Sevick</a:t>
            </a:r>
            <a:r>
              <a:rPr lang="en-US" sz="1800" b="0" i="0" u="none" strike="noStrike" dirty="0">
                <a:effectLst/>
                <a:latin typeface="Times New Roman" panose="02020603050405020304" pitchFamily="18" charset="0"/>
              </a:rPr>
              <a:t>, M. A., ... &amp; Williamson, J. D. (2004). Exercise and dietary weight loss in overweight and obese older adults with knee osteoarthritis: the Arthritis, Diet, and Activity Promotion Trial. </a:t>
            </a:r>
            <a:r>
              <a:rPr lang="en-US" sz="1800" b="0" i="1" u="none" strike="noStrike" dirty="0">
                <a:effectLst/>
                <a:latin typeface="Times New Roman" panose="02020603050405020304" pitchFamily="18" charset="0"/>
              </a:rPr>
              <a:t>Arthritis &amp; Rheumatism</a:t>
            </a:r>
            <a:r>
              <a:rPr lang="en-US" sz="1800" b="0" i="0" u="none" strike="noStrike" dirty="0">
                <a:effectLst/>
                <a:latin typeface="Times New Roman" panose="02020603050405020304" pitchFamily="18" charset="0"/>
              </a:rPr>
              <a:t>, </a:t>
            </a:r>
            <a:r>
              <a:rPr lang="en-US" sz="1800" b="0" i="1" u="none" strike="noStrike" dirty="0">
                <a:effectLst/>
                <a:latin typeface="Times New Roman" panose="02020603050405020304" pitchFamily="18" charset="0"/>
              </a:rPr>
              <a:t>50</a:t>
            </a:r>
            <a:r>
              <a:rPr lang="en-US" sz="1800" b="0" i="0" u="none" strike="noStrike" dirty="0">
                <a:effectLst/>
                <a:latin typeface="Times New Roman" panose="02020603050405020304" pitchFamily="18" charset="0"/>
              </a:rPr>
              <a:t>(5), 1501-1510.</a:t>
            </a:r>
            <a:endParaRPr lang="en-US" b="0" dirty="0">
              <a:effectLst/>
            </a:endParaRPr>
          </a:p>
          <a:p>
            <a:pPr algn="l"/>
            <a:br>
              <a:rPr lang="en-US" dirty="0"/>
            </a:br>
            <a:r>
              <a:rPr lang="en-US" dirty="0"/>
              <a:t>Miller, C. T., Fraser, S. F., Levinger, I., </a:t>
            </a:r>
            <a:r>
              <a:rPr lang="en-US" dirty="0" err="1"/>
              <a:t>Straznicky</a:t>
            </a:r>
            <a:r>
              <a:rPr lang="en-US" dirty="0"/>
              <a:t>, N. E., Dixon, J. B., Reynolds, J., &amp; Selig, S. E. (2013). The effects of exercise training in addition to energy restriction on functional capacities and body composition in obese adults during weight loss: a systematic review. </a:t>
            </a:r>
            <a:r>
              <a:rPr lang="en-US" dirty="0" err="1"/>
              <a:t>PloS</a:t>
            </a:r>
            <a:r>
              <a:rPr lang="en-US" dirty="0"/>
              <a:t> one, 8(11), e81692. https://doi.org/10.1371/journal.pone.0081692  </a:t>
            </a:r>
            <a:r>
              <a:rPr lang="en-US" dirty="0">
                <a:hlinkClick r:id="rId4">
                  <a:extLst>
                    <a:ext uri="{A12FA001-AC4F-418D-AE19-62706E023703}">
                      <ahyp:hlinkClr xmlns:ahyp="http://schemas.microsoft.com/office/drawing/2018/hyperlinkcolor" val="tx"/>
                    </a:ext>
                  </a:extLst>
                </a:hlinkClick>
              </a:rPr>
              <a:t>https://www.ncbi.nlm.nih.gov/pmc/articles/PMC3884087/</a:t>
            </a:r>
            <a:endParaRPr lang="en-US" dirty="0"/>
          </a:p>
          <a:p>
            <a:pPr algn="l"/>
            <a:r>
              <a:rPr lang="en-US" dirty="0"/>
              <a:t>Villareal, D. T., Chode, S., </a:t>
            </a:r>
            <a:r>
              <a:rPr lang="en-US" dirty="0" err="1"/>
              <a:t>Parimi</a:t>
            </a:r>
            <a:r>
              <a:rPr lang="en-US" dirty="0"/>
              <a:t>, N., </a:t>
            </a:r>
            <a:r>
              <a:rPr lang="en-US" dirty="0" err="1"/>
              <a:t>Sinacore</a:t>
            </a:r>
            <a:r>
              <a:rPr lang="en-US" dirty="0"/>
              <a:t>, D. R., Hilton, T., </a:t>
            </a:r>
            <a:r>
              <a:rPr lang="en-US" dirty="0" err="1"/>
              <a:t>Armamento</a:t>
            </a:r>
            <a:r>
              <a:rPr lang="en-US" dirty="0"/>
              <a:t>-Villareal, R., Napoli, N., Qualls, C., &amp; Shah, K. (2011). Weight loss, exercise, or both and physical function in obese older adults. The New England journal of medicine, 364(13), 1218–1229. </a:t>
            </a:r>
            <a:r>
              <a:rPr lang="en-US" dirty="0">
                <a:hlinkClick r:id="rId5">
                  <a:extLst>
                    <a:ext uri="{A12FA001-AC4F-418D-AE19-62706E023703}">
                      <ahyp:hlinkClr xmlns:ahyp="http://schemas.microsoft.com/office/drawing/2018/hyperlinkcolor" val="tx"/>
                    </a:ext>
                  </a:extLst>
                </a:hlinkClick>
              </a:rPr>
              <a:t>https://doi.org/10.1056/NEJMoa1008234</a:t>
            </a:r>
            <a:endParaRPr lang="en-US" dirty="0"/>
          </a:p>
          <a:p>
            <a:pPr algn="l"/>
            <a:r>
              <a:rPr lang="en-US" dirty="0"/>
              <a:t>Villareal, D. T., Banks, M., </a:t>
            </a:r>
            <a:r>
              <a:rPr lang="en-US" dirty="0" err="1"/>
              <a:t>Siener</a:t>
            </a:r>
            <a:r>
              <a:rPr lang="en-US" dirty="0"/>
              <a:t>, C., </a:t>
            </a:r>
            <a:r>
              <a:rPr lang="en-US" dirty="0" err="1"/>
              <a:t>Sinacore</a:t>
            </a:r>
            <a:r>
              <a:rPr lang="en-US" dirty="0"/>
              <a:t>, D. R., &amp; Klein, S. (2004). Physical frailty and body composition in obese older adults and women. Obesity Research, 12(6), 913–920. https://doi.org/10.1038/oby.2004.111</a:t>
            </a:r>
          </a:p>
        </p:txBody>
      </p:sp>
    </p:spTree>
    <p:extLst>
      <p:ext uri="{BB962C8B-B14F-4D97-AF65-F5344CB8AC3E}">
        <p14:creationId xmlns:p14="http://schemas.microsoft.com/office/powerpoint/2010/main" val="39914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40000" lnSpcReduction="2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Research paper </a:t>
            </a:r>
            <a:endParaRPr lang="en-US" sz="6000" b="0" dirty="0">
              <a:effectLst/>
            </a:endParaRPr>
          </a:p>
          <a:p>
            <a:pPr marL="45720" indent="0" algn="ctr" rtl="0">
              <a:spcBef>
                <a:spcPts val="0"/>
              </a:spcBef>
              <a:spcAft>
                <a:spcPts val="0"/>
              </a:spcAft>
              <a:buNone/>
            </a:pPr>
            <a:br>
              <a:rPr lang="en-US" sz="6000" b="0" dirty="0">
                <a:effectLst/>
              </a:rPr>
            </a:br>
            <a:br>
              <a:rPr lang="en-US" sz="6000" b="0" dirty="0">
                <a:effectLst/>
              </a:rPr>
            </a:br>
            <a:r>
              <a:rPr lang="en-US" sz="6000" b="0" i="0" u="none" strike="noStrike" dirty="0">
                <a:solidFill>
                  <a:srgbClr val="000000"/>
                </a:solidFill>
                <a:effectLst/>
                <a:latin typeface="Times New Roman" panose="02020603050405020304" pitchFamily="18" charset="0"/>
              </a:rPr>
              <a:t>   LM 501 Physical Activity and Weight Management Class</a:t>
            </a:r>
            <a:endParaRPr lang="en-US" sz="6000" b="0" dirty="0">
              <a:effectLst/>
            </a:endParaRPr>
          </a:p>
          <a:p>
            <a:pPr marL="45720" indent="0" algn="ctr" rtl="0">
              <a:spcBef>
                <a:spcPts val="0"/>
              </a:spcBef>
              <a:spcAft>
                <a:spcPts val="0"/>
              </a:spcAft>
              <a:buNone/>
            </a:pPr>
            <a:br>
              <a:rPr lang="en-US" sz="6000" b="0" dirty="0">
                <a:effectLst/>
              </a:rPr>
            </a:br>
            <a:r>
              <a:rPr lang="en-US" sz="6000" b="0" i="0" u="none" strike="noStrike" dirty="0">
                <a:solidFill>
                  <a:srgbClr val="000000"/>
                </a:solidFill>
                <a:effectLst/>
                <a:latin typeface="Times New Roman" panose="02020603050405020304" pitchFamily="18" charset="0"/>
              </a:rPr>
              <a:t>   Functional Fitness Training Towards Weight Management</a:t>
            </a:r>
          </a:p>
          <a:p>
            <a:pPr marL="45720" indent="0" algn="ctr" rtl="0">
              <a:spcBef>
                <a:spcPts val="0"/>
              </a:spcBef>
              <a:spcAft>
                <a:spcPts val="0"/>
              </a:spcAft>
              <a:buNone/>
            </a:pPr>
            <a:endParaRPr lang="en-US" sz="60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6000" dirty="0">
              <a:solidFill>
                <a:srgbClr val="000000"/>
              </a:solidFill>
              <a:latin typeface="Times New Roman" panose="02020603050405020304" pitchFamily="18" charset="0"/>
            </a:endParaRPr>
          </a:p>
          <a:p>
            <a:pPr marL="45720" indent="0" algn="ctr" rtl="0">
              <a:spcBef>
                <a:spcPts val="0"/>
              </a:spcBef>
              <a:spcAft>
                <a:spcPts val="0"/>
              </a:spcAft>
              <a:buNone/>
            </a:pPr>
            <a:r>
              <a:rPr lang="en-US" sz="6000" b="0" i="0" u="none" strike="noStrike" dirty="0">
                <a:solidFill>
                  <a:srgbClr val="000000"/>
                </a:solidFill>
                <a:effectLst/>
                <a:latin typeface="Times New Roman" panose="02020603050405020304" pitchFamily="18" charset="0"/>
              </a:rPr>
              <a:t>Roxana M. Marinescu , BSM, BSN </a:t>
            </a:r>
          </a:p>
          <a:p>
            <a:pPr marL="45720" indent="0" algn="ctr" rtl="0">
              <a:spcBef>
                <a:spcPts val="0"/>
              </a:spcBef>
              <a:spcAft>
                <a:spcPts val="0"/>
              </a:spcAft>
              <a:buNone/>
            </a:pPr>
            <a:endParaRPr lang="en-US" sz="6000" dirty="0"/>
          </a:p>
          <a:p>
            <a:pPr marL="45720" indent="0" algn="ctr" rtl="0">
              <a:spcBef>
                <a:spcPts val="0"/>
              </a:spcBef>
              <a:spcAft>
                <a:spcPts val="0"/>
              </a:spcAft>
              <a:buNone/>
            </a:pPr>
            <a:r>
              <a:rPr lang="en-US" sz="6000" b="0" i="0" u="none" strike="noStrike" dirty="0">
                <a:solidFill>
                  <a:srgbClr val="000000"/>
                </a:solidFill>
                <a:effectLst/>
                <a:latin typeface="Times New Roman" panose="02020603050405020304" pitchFamily="18" charset="0"/>
              </a:rPr>
              <a:t> August-8-2022</a:t>
            </a:r>
          </a:p>
          <a:p>
            <a:pPr marL="45720" indent="0" algn="ctr" rtl="0">
              <a:spcBef>
                <a:spcPts val="0"/>
              </a:spcBef>
              <a:spcAft>
                <a:spcPts val="0"/>
              </a:spcAft>
              <a:buNone/>
            </a:pPr>
            <a:endParaRPr lang="en-US" sz="60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6000" b="0" dirty="0">
              <a:effectLst/>
            </a:endParaRPr>
          </a:p>
          <a:p>
            <a:pPr marL="45720" indent="0" algn="ctr" rtl="0">
              <a:spcBef>
                <a:spcPts val="0"/>
              </a:spcBef>
              <a:spcAft>
                <a:spcPts val="0"/>
              </a:spcAft>
              <a:buNone/>
            </a:pPr>
            <a:r>
              <a:rPr lang="en-US" sz="6000" b="0" i="0" u="none" strike="noStrike" dirty="0">
                <a:solidFill>
                  <a:srgbClr val="000000"/>
                </a:solidFill>
                <a:effectLst/>
                <a:latin typeface="Times New Roman" panose="02020603050405020304" pitchFamily="18" charset="0"/>
              </a:rPr>
              <a:t>      School of Integrative &amp; Functional Medicine</a:t>
            </a:r>
          </a:p>
          <a:p>
            <a:pPr marL="45720" indent="0" algn="ctr" rtl="0">
              <a:spcBef>
                <a:spcPts val="0"/>
              </a:spcBef>
              <a:spcAft>
                <a:spcPts val="0"/>
              </a:spcAft>
              <a:buNone/>
            </a:pPr>
            <a:endParaRPr lang="en-US" sz="6000" b="0" dirty="0">
              <a:effectLst/>
            </a:endParaRPr>
          </a:p>
          <a:p>
            <a:pPr marL="45720" indent="0" algn="ctr" rtl="0">
              <a:spcBef>
                <a:spcPts val="0"/>
              </a:spcBef>
              <a:spcAft>
                <a:spcPts val="0"/>
              </a:spcAft>
              <a:buNone/>
            </a:pPr>
            <a:r>
              <a:rPr lang="en-US" sz="6000" b="0" i="0" u="none" strike="noStrike" dirty="0">
                <a:solidFill>
                  <a:srgbClr val="000000"/>
                </a:solidFill>
                <a:effectLst/>
                <a:latin typeface="Times New Roman" panose="02020603050405020304" pitchFamily="18" charset="0"/>
              </a:rPr>
              <a:t>                John Patrick University, Indiana, USA</a:t>
            </a:r>
            <a:endParaRPr lang="en-US" sz="6000" b="0" dirty="0">
              <a:effectLst/>
            </a:endParaRPr>
          </a:p>
          <a:p>
            <a:pPr marL="45720" indent="0" algn="ctr" rtl="0">
              <a:spcBef>
                <a:spcPts val="0"/>
              </a:spcBef>
              <a:spcAft>
                <a:spcPts val="0"/>
              </a:spcAft>
              <a:buNone/>
            </a:pP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Tree>
    <p:extLst>
      <p:ext uri="{BB962C8B-B14F-4D97-AF65-F5344CB8AC3E}">
        <p14:creationId xmlns:p14="http://schemas.microsoft.com/office/powerpoint/2010/main" val="18868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9144000" cy="1143000"/>
          </a:xfrm>
        </p:spPr>
        <p:style>
          <a:lnRef idx="1">
            <a:schemeClr val="accent1"/>
          </a:lnRef>
          <a:fillRef idx="3">
            <a:schemeClr val="accent1"/>
          </a:fillRef>
          <a:effectRef idx="2">
            <a:schemeClr val="accent1"/>
          </a:effectRef>
          <a:fontRef idx="minor">
            <a:schemeClr val="lt1"/>
          </a:fontRef>
        </p:style>
        <p:txBody>
          <a:bodyPr anchor="b">
            <a:normAutofit/>
          </a:bodyPr>
          <a:lstStyle/>
          <a:p>
            <a:r>
              <a:rPr lang="en-US" dirty="0"/>
              <a:t>Introduction:        functional training </a:t>
            </a:r>
          </a:p>
        </p:txBody>
      </p:sp>
      <p:graphicFrame>
        <p:nvGraphicFramePr>
          <p:cNvPr id="5" name="Content Placeholder 2">
            <a:extLst>
              <a:ext uri="{FF2B5EF4-FFF2-40B4-BE49-F238E27FC236}">
                <a16:creationId xmlns:a16="http://schemas.microsoft.com/office/drawing/2014/main" id="{323586C9-3A09-D423-DCF8-F40BB9295D20}"/>
              </a:ext>
            </a:extLst>
          </p:cNvPr>
          <p:cNvGraphicFramePr>
            <a:graphicFrameLocks noGrp="1"/>
          </p:cNvGraphicFramePr>
          <p:nvPr>
            <p:ph idx="1"/>
            <p:extLst>
              <p:ext uri="{D42A27DB-BD31-4B8C-83A1-F6EECF244321}">
                <p14:modId xmlns:p14="http://schemas.microsoft.com/office/powerpoint/2010/main" val="771751503"/>
              </p:ext>
            </p:extLst>
          </p:nvPr>
        </p:nvGraphicFramePr>
        <p:xfrm>
          <a:off x="1524000" y="1714500"/>
          <a:ext cx="9144000"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7694414"/>
          </a:xfrm>
          <a:prstGeom prst="rect">
            <a:avLst/>
          </a:prstGeom>
          <a:noFill/>
        </p:spPr>
        <p:txBody>
          <a:bodyPr wrap="square" rtlCol="0">
            <a:spAutoFit/>
          </a:bodyPr>
          <a:lstStyle/>
          <a:p>
            <a:pPr rtl="0">
              <a:lnSpc>
                <a:spcPct val="150000"/>
              </a:lnSpc>
              <a:spcBef>
                <a:spcPts val="0"/>
              </a:spcBef>
              <a:spcAft>
                <a:spcPts val="0"/>
              </a:spcAft>
            </a:pPr>
            <a:r>
              <a:rPr lang="en-US" sz="1800" b="0" i="0" u="none" strike="noStrike" dirty="0">
                <a:solidFill>
                  <a:srgbClr val="000000"/>
                </a:solidFill>
                <a:effectLst/>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Research Study Introduction</a:t>
            </a:r>
            <a:br>
              <a:rPr lang="en-US" sz="2000" dirty="0"/>
            </a:br>
            <a:r>
              <a:rPr lang="en-US" sz="2000" dirty="0"/>
              <a:t>                 </a:t>
            </a:r>
            <a:r>
              <a:rPr lang="en-US" sz="2000" b="0" i="0" u="none" strike="noStrike" dirty="0">
                <a:solidFill>
                  <a:srgbClr val="000000"/>
                </a:solidFill>
                <a:effectLst/>
                <a:latin typeface="Times New Roman" panose="02020603050405020304" pitchFamily="18" charset="0"/>
              </a:rPr>
              <a:t>Functional fitness training is a valuable type of strength training that prepares the body for daily activities like pushing, pulling, squatting, bending, twisting, and lifting. Functional fitness workouts consist of multi-joint movement patterns that engage the individual's wrists, spine, elbows, shoulders, knees, and hips,  building their strength and improving their range of motion. Functional exercises can increase balance, stability, and strength and decrease the risk of injury. Most functional exercises can improve the core and strength: those with the machines can work on individual muscle groups and are beneficial for building muscle mass, but a workout program will be more useful in building overall strength.</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Functional fitness workouts significantly impact long-term fitness, weight loss, and wellness. A functional fitness workout uses one personal body weight, dumbbells, or other resistance equipment to strengthen the muscles. Functional training is a workout that engages the muscles and the mind. </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A review study by (Miller et al., 2013) examines "the impact of exercise training and energy restriction on physical function, fat mass loss (with the preservation of lean mass), body composition, cardiovascular fitness, and muscle strength in obese adults." </a:t>
            </a:r>
            <a:endParaRPr lang="en-US" sz="2000" b="0" dirty="0">
              <a:effectLst/>
            </a:endParaRPr>
          </a:p>
          <a:p>
            <a:pPr rtl="0">
              <a:spcBef>
                <a:spcPts val="0"/>
              </a:spcBef>
              <a:spcAft>
                <a:spcPts val="0"/>
              </a:spcAft>
            </a:pPr>
            <a:r>
              <a:rPr lang="en-US" sz="2000" b="0" i="0" u="none" strike="noStrike" dirty="0">
                <a:solidFill>
                  <a:srgbClr val="000000"/>
                </a:solidFill>
                <a:effectLst/>
                <a:latin typeface="Times New Roman" panose="02020603050405020304" pitchFamily="18" charset="0"/>
              </a:rPr>
              <a:t>            </a:t>
            </a:r>
            <a:br>
              <a:rPr lang="en-US" b="0" dirty="0">
                <a:effectLst/>
              </a:rPr>
            </a:br>
            <a:r>
              <a:rPr lang="en-US" sz="1800" b="0" i="0" u="none" strike="noStrike" dirty="0">
                <a:solidFill>
                  <a:srgbClr val="000000"/>
                </a:solidFill>
                <a:effectLst/>
                <a:latin typeface="Times New Roman" panose="02020603050405020304" pitchFamily="18" charset="0"/>
              </a:rPr>
              <a:t>                                             </a:t>
            </a:r>
            <a:br>
              <a:rPr lang="en-US" dirty="0"/>
            </a:br>
            <a:br>
              <a:rPr lang="en-US" dirty="0"/>
            </a:br>
            <a:endParaRPr lang="en-US" dirty="0"/>
          </a:p>
        </p:txBody>
      </p:sp>
    </p:spTree>
    <p:extLst>
      <p:ext uri="{BB962C8B-B14F-4D97-AF65-F5344CB8AC3E}">
        <p14:creationId xmlns:p14="http://schemas.microsoft.com/office/powerpoint/2010/main" val="1666136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6460102"/>
          </a:xfrm>
          <a:prstGeom prst="rect">
            <a:avLst/>
          </a:prstGeom>
          <a:noFill/>
        </p:spPr>
        <p:txBody>
          <a:bodyPr wrap="square" rtlCol="0">
            <a:spAutoFit/>
          </a:bodyPr>
          <a:lstStyle/>
          <a:p>
            <a:pPr rtl="0">
              <a:lnSpc>
                <a:spcPct val="150000"/>
              </a:lnSpc>
              <a:spcBef>
                <a:spcPts val="0"/>
              </a:spcBef>
              <a:spcAft>
                <a:spcPts val="0"/>
              </a:spcAft>
            </a:pPr>
            <a:r>
              <a:rPr lang="en-US" sz="1800" b="0" i="0" u="none" strike="noStrike" dirty="0">
                <a:solidFill>
                  <a:srgbClr val="000000"/>
                </a:solidFill>
                <a:effectLst/>
                <a:latin typeface="Times New Roman" panose="02020603050405020304" pitchFamily="18" charset="0"/>
              </a:rPr>
              <a:t>                                                                 Research Study Introduction 2</a:t>
            </a: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Obese persons, because they do not have sufficient muscle strength and energy, they have difficulty with simple daily activities. They also have impaired cardiorespiratory capability, energy, and stamina due to their weight, reduced spinal elasticity, and impaired range of motion of joints. Their diminished capacity for self-care activities may be caused by “metabolic and biomechanical changes associated with obesity, as well as by common conditions such as diabetes mellitus, cardiovascular disease, sleep apnea, dyspnea, mental illness, osteoarthritis, foot, and ankle tendinitis, plantar fasciitis, low back pain and chronic lower extremity pain”. They may also experience” low exercise capacity, physical disability, and breathlessness that determine physical inactivity”. (Miller et al., 2013)</a:t>
            </a:r>
          </a:p>
          <a:p>
            <a:pPr rtl="0">
              <a:lnSpc>
                <a:spcPct val="150000"/>
              </a:lnSpc>
              <a:spcBef>
                <a:spcPts val="0"/>
              </a:spcBef>
              <a:spcAft>
                <a:spcPts val="0"/>
              </a:spcAft>
            </a:pPr>
            <a:r>
              <a:rPr lang="en-US" sz="2000" dirty="0">
                <a:solidFill>
                  <a:srgbClr val="000000"/>
                </a:solidFill>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Consequently, according to (</a:t>
            </a:r>
            <a:r>
              <a:rPr lang="en-US" sz="2000" b="0" i="0" u="none" strike="noStrike" dirty="0" err="1">
                <a:solidFill>
                  <a:srgbClr val="000000"/>
                </a:solidFill>
                <a:effectLst/>
                <a:latin typeface="Times New Roman" panose="02020603050405020304" pitchFamily="18" charset="0"/>
              </a:rPr>
              <a:t>Capodaglio</a:t>
            </a:r>
            <a:r>
              <a:rPr lang="en-US" sz="2000" b="0" i="0" u="none" strike="noStrike" dirty="0">
                <a:solidFill>
                  <a:srgbClr val="000000"/>
                </a:solidFill>
                <a:effectLst/>
                <a:latin typeface="Times New Roman" panose="02020603050405020304" pitchFamily="18" charset="0"/>
              </a:rPr>
              <a:t> et al., 2010), they increase “the risk of pain and injury at work and reduce work capacity”. According to (</a:t>
            </a:r>
            <a:r>
              <a:rPr lang="en-US" sz="2000" b="0" i="0" u="none" strike="noStrike" dirty="0" err="1">
                <a:solidFill>
                  <a:srgbClr val="000000"/>
                </a:solidFill>
                <a:effectLst/>
                <a:latin typeface="Times New Roman" panose="02020603050405020304" pitchFamily="18" charset="0"/>
              </a:rPr>
              <a:t>Capodaglio</a:t>
            </a:r>
            <a:r>
              <a:rPr lang="en-US" sz="2000" b="0" i="0" u="none" strike="noStrike" dirty="0">
                <a:solidFill>
                  <a:srgbClr val="000000"/>
                </a:solidFill>
                <a:effectLst/>
                <a:latin typeface="Times New Roman" panose="02020603050405020304" pitchFamily="18" charset="0"/>
              </a:rPr>
              <a:t> et al., 2010), obese persons manifest a reduction in their work capacity. That seems to be caused by “reduced spine flexibility, decreased endurance, limited range of movement of the major joints, reduced muscle strength and capacity to stay in prolonged postures, diminished respiratory capacity, and visual acuity”.  </a:t>
            </a:r>
            <a:endParaRPr lang="en-US" dirty="0"/>
          </a:p>
        </p:txBody>
      </p:sp>
    </p:spTree>
    <p:extLst>
      <p:ext uri="{BB962C8B-B14F-4D97-AF65-F5344CB8AC3E}">
        <p14:creationId xmlns:p14="http://schemas.microsoft.com/office/powerpoint/2010/main" val="3843787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7478970"/>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               </a:t>
            </a:r>
          </a:p>
          <a:p>
            <a:pPr>
              <a:lnSpc>
                <a:spcPct val="150000"/>
              </a:lnSpc>
            </a:pPr>
            <a:r>
              <a:rPr lang="en-US" sz="2000" b="0" i="0" u="none" strike="noStrike" dirty="0">
                <a:solidFill>
                  <a:srgbClr val="000000"/>
                </a:solidFill>
                <a:effectLst/>
                <a:latin typeface="Times New Roman" panose="02020603050405020304" pitchFamily="18" charset="0"/>
              </a:rPr>
              <a:t>                                                          Research Study Introduction 3</a:t>
            </a:r>
          </a:p>
          <a:p>
            <a:pPr>
              <a:lnSpc>
                <a:spcPct val="150000"/>
              </a:lnSpc>
            </a:pPr>
            <a:endParaRPr lang="en-US" sz="2000" b="0" i="0" u="none" strike="noStrike" dirty="0">
              <a:solidFill>
                <a:srgbClr val="000000"/>
              </a:solidFill>
              <a:effectLst/>
              <a:latin typeface="Times New Roman" panose="02020603050405020304" pitchFamily="18" charset="0"/>
            </a:endParaRPr>
          </a:p>
          <a:p>
            <a:pPr>
              <a:lnSpc>
                <a:spcPct val="150000"/>
              </a:lnSpc>
            </a:pPr>
            <a:r>
              <a:rPr lang="en-US" sz="2000" b="0" i="0" u="none" strike="noStrike" dirty="0">
                <a:solidFill>
                  <a:srgbClr val="000000"/>
                </a:solidFill>
                <a:effectLst/>
                <a:latin typeface="Times New Roman" panose="02020603050405020304" pitchFamily="18" charset="0"/>
              </a:rPr>
              <a:t>             At home, obese individuals will have a low functional capacity to do basic household activities of daily living and challenges in engaging in social activities.</a:t>
            </a:r>
            <a:r>
              <a:rPr lang="en-US" sz="2000" dirty="0"/>
              <a:t> </a:t>
            </a:r>
            <a:r>
              <a:rPr lang="en-US" sz="2000" b="0" i="0" u="none" strike="noStrike" dirty="0">
                <a:solidFill>
                  <a:srgbClr val="000000"/>
                </a:solidFill>
                <a:effectLst/>
                <a:latin typeface="Times New Roman" panose="02020603050405020304" pitchFamily="18" charset="0"/>
              </a:rPr>
              <a:t>Frequent aerobic and resistance training will strengthen “physical and functional fitness by improving muscular strength, endurance, energy, cardiorespiratory fitness”. (Miller et al., 2013)</a:t>
            </a:r>
            <a:br>
              <a:rPr lang="en-US" sz="2000" b="0" dirty="0">
                <a:effectLst/>
              </a:rPr>
            </a:br>
            <a:r>
              <a:rPr lang="en-US" sz="2000" b="0" i="0" u="none" strike="noStrike" dirty="0">
                <a:solidFill>
                  <a:srgbClr val="000000"/>
                </a:solidFill>
                <a:effectLst/>
                <a:latin typeface="Times New Roman" panose="02020603050405020304" pitchFamily="18" charset="0"/>
              </a:rPr>
              <a:t>                                                                               </a:t>
            </a:r>
            <a:br>
              <a:rPr lang="en-US" sz="2000" b="0" dirty="0">
                <a:effectLst/>
              </a:rPr>
            </a:br>
            <a:r>
              <a:rPr lang="en-US" sz="2000" b="0" i="0" u="none" strike="noStrike" dirty="0">
                <a:solidFill>
                  <a:srgbClr val="000000"/>
                </a:solidFill>
                <a:effectLst/>
                <a:latin typeface="Times New Roman" panose="02020603050405020304" pitchFamily="18" charset="0"/>
              </a:rPr>
              <a:t>                                      </a:t>
            </a:r>
            <a:endParaRPr lang="en-US" sz="2000" dirty="0"/>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Research Study Aims</a:t>
            </a:r>
            <a:endParaRPr lang="en-US" sz="2000" b="0" dirty="0">
              <a:effectLst/>
            </a:endParaRPr>
          </a:p>
          <a:p>
            <a:pPr rtl="0">
              <a:lnSpc>
                <a:spcPct val="150000"/>
              </a:lnSpc>
              <a:spcBef>
                <a:spcPts val="0"/>
              </a:spcBef>
              <a:spcAft>
                <a:spcPts val="0"/>
              </a:spcAft>
            </a:pPr>
            <a:br>
              <a:rPr lang="en-US" sz="2000" b="0" dirty="0">
                <a:effectLst/>
              </a:rPr>
            </a:br>
            <a:r>
              <a:rPr lang="en-US" sz="2000" b="0" dirty="0">
                <a:effectLst/>
              </a:rPr>
              <a:t>                    </a:t>
            </a:r>
            <a:r>
              <a:rPr lang="en-US" sz="2000" b="0" i="0" u="none" strike="noStrike" dirty="0">
                <a:solidFill>
                  <a:srgbClr val="000000"/>
                </a:solidFill>
                <a:effectLst/>
                <a:latin typeface="Times New Roman" panose="02020603050405020304" pitchFamily="18" charset="0"/>
              </a:rPr>
              <a:t>This review aimed " to analyze the effects of exercise training when complements an energy   restriction regimen and the consequent positive changes in body composition, cardiovascular and muscular fitness in obese middle-aged and older adults ."(Miller et al., 2013)</a:t>
            </a:r>
            <a:endParaRPr lang="en-US" sz="2000"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Times New Roman" panose="02020603050405020304" pitchFamily="18" charset="0"/>
              </a:rPr>
              <a:t>                                             </a:t>
            </a:r>
            <a:br>
              <a:rPr lang="en-US" dirty="0"/>
            </a:br>
            <a:br>
              <a:rPr lang="en-US" dirty="0"/>
            </a:br>
            <a:endParaRPr lang="en-US" dirty="0"/>
          </a:p>
        </p:txBody>
      </p:sp>
    </p:spTree>
    <p:extLst>
      <p:ext uri="{BB962C8B-B14F-4D97-AF65-F5344CB8AC3E}">
        <p14:creationId xmlns:p14="http://schemas.microsoft.com/office/powerpoint/2010/main" val="2981455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6500947"/>
          </a:xfrm>
          <a:prstGeom prst="rect">
            <a:avLst/>
          </a:prstGeom>
          <a:noFill/>
        </p:spPr>
        <p:txBody>
          <a:bodyPr wrap="square" rtlCol="0">
            <a:spAutoFit/>
          </a:bodyPr>
          <a:lstStyle/>
          <a:p>
            <a:pPr rtl="0">
              <a:lnSpc>
                <a:spcPct val="150000"/>
              </a:lnSpc>
              <a:spcBef>
                <a:spcPts val="0"/>
              </a:spcBef>
              <a:spcAft>
                <a:spcPts val="0"/>
              </a:spcAft>
            </a:pPr>
            <a:r>
              <a:rPr lang="en-US" sz="1800" i="0" u="none" strike="noStrike" dirty="0">
                <a:solidFill>
                  <a:srgbClr val="000000"/>
                </a:solidFill>
                <a:latin typeface="Times New Roman" panose="02020603050405020304" pitchFamily="18" charset="0"/>
              </a:rPr>
              <a:t>                                                                       </a:t>
            </a:r>
            <a:r>
              <a:rPr lang="en-US" sz="1800" b="0" i="0" u="none" strike="noStrike" dirty="0">
                <a:solidFill>
                  <a:srgbClr val="000000"/>
                </a:solidFill>
                <a:effectLst/>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Research Study Methods</a:t>
            </a:r>
          </a:p>
          <a:p>
            <a:pPr rtl="0">
              <a:lnSpc>
                <a:spcPct val="150000"/>
              </a:lnSpc>
              <a:spcBef>
                <a:spcPts val="0"/>
              </a:spcBef>
              <a:spcAft>
                <a:spcPts val="0"/>
              </a:spcAft>
            </a:pPr>
            <a:br>
              <a:rPr lang="en-US" sz="2000" b="0" dirty="0">
                <a:effectLst/>
              </a:rPr>
            </a:br>
            <a:r>
              <a:rPr lang="en-US" sz="2000" b="0" dirty="0">
                <a:effectLst/>
              </a:rPr>
              <a:t>                   </a:t>
            </a:r>
            <a:r>
              <a:rPr lang="en-US" sz="2000" b="0" i="0" u="none" strike="noStrike" dirty="0">
                <a:solidFill>
                  <a:srgbClr val="000000"/>
                </a:solidFill>
                <a:effectLst/>
                <a:latin typeface="Times New Roman" panose="02020603050405020304" pitchFamily="18" charset="0"/>
              </a:rPr>
              <a:t>Researchers selected from the electronic databases (Medline, Embase, and </a:t>
            </a:r>
            <a:r>
              <a:rPr lang="en-US" sz="2000" b="0" i="0" u="none" strike="noStrike" dirty="0" err="1">
                <a:solidFill>
                  <a:srgbClr val="000000"/>
                </a:solidFill>
                <a:effectLst/>
                <a:latin typeface="Times New Roman" panose="02020603050405020304" pitchFamily="18" charset="0"/>
              </a:rPr>
              <a:t>Cinahl</a:t>
            </a:r>
            <a:r>
              <a:rPr lang="en-US" sz="2000" b="0" i="0" u="none" strike="noStrike" dirty="0">
                <a:solidFill>
                  <a:srgbClr val="000000"/>
                </a:solidFill>
                <a:effectLst/>
                <a:latin typeface="Times New Roman" panose="02020603050405020304" pitchFamily="18" charset="0"/>
              </a:rPr>
              <a:t>) randomized controlled trials (RCTs), dated up to May 2013, comparing "energy restriction plus exercise training to energy restriction alone," using the keywords: "1) Weight loss; body composition 2) diet; "diet therapy"; "diet restriction"; "caloric restriction"; "calorie"; "bariatric surgery"; "gastric banding"; "vertical banded gastroplasty"; 3) exercise; physical activity; aerobic; resistance training; fitness ". (Miller et al., 2013) The inclusion criteria required to limit to humans, be written in English and address adults aged 18+ years with a BMI more or equal to thirty kg/m2. The studies were published in May 2013 and used multi-component methods to analyze body composition and assess fitness measures in obese adults. Fourteen RCTs met the inclusion criteria. </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The researchers calculated the "means of the percentage changes for the following treatments: 1)Energy Restriction, 2) Energy Restriction and Aerobic Training, 3) Energy Restriction and Resistance Training,  4) Energy Restriction, along with Aerobic and Resistance Training", with a </a:t>
            </a:r>
            <a:r>
              <a:rPr lang="en-US" sz="1800" b="0" i="0" u="none" strike="noStrike" dirty="0">
                <a:solidFill>
                  <a:srgbClr val="000000"/>
                </a:solidFill>
                <a:effectLst/>
                <a:latin typeface="Times New Roman" panose="02020603050405020304" pitchFamily="18" charset="0"/>
              </a:rPr>
              <a:t>" linear mixed model </a:t>
            </a:r>
            <a:endParaRPr lang="en-US" dirty="0"/>
          </a:p>
        </p:txBody>
      </p:sp>
    </p:spTree>
    <p:extLst>
      <p:ext uri="{BB962C8B-B14F-4D97-AF65-F5344CB8AC3E}">
        <p14:creationId xmlns:p14="http://schemas.microsoft.com/office/powerpoint/2010/main" val="1923644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7648248"/>
          </a:xfrm>
          <a:prstGeom prst="rect">
            <a:avLst/>
          </a:prstGeom>
          <a:noFill/>
        </p:spPr>
        <p:txBody>
          <a:bodyPr wrap="square" rtlCol="0">
            <a:spAutoFit/>
          </a:bodyPr>
          <a:lstStyle/>
          <a:p>
            <a:pPr rtl="0">
              <a:spcBef>
                <a:spcPts val="0"/>
              </a:spcBef>
              <a:spcAft>
                <a:spcPts val="0"/>
              </a:spcAft>
            </a:pPr>
            <a:r>
              <a:rPr lang="en-US" sz="2000" b="0" i="0" u="none" strike="noStrike" dirty="0">
                <a:solidFill>
                  <a:srgbClr val="000000"/>
                </a:solidFill>
                <a:effectLst/>
                <a:latin typeface="Times New Roman" panose="02020603050405020304" pitchFamily="18" charset="0"/>
              </a:rPr>
              <a:t>                                                          Research Study Methods ( continuation)</a:t>
            </a: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using residual (restricted) maximum likelihood (REML)" (Miller et al., 2013) . They also used F-test to test for "significant variation between the four types of treatments, and LSD tests (the least significant difference ) to analyze the differences between the groups "  and they conducted their tests at "the 5% significance level". (Miller et al., 2013) </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An interventional study by (Villareal et al. 2011) with 93 participants, 65 and older and obese, investigated three groups- one intervention with diet, one with exercise and diet, and the control group. The study explored physical function, as well as “frailty, bone density and body composition, balance, gait, muscle quality, and quality of life” (Villareal et al. 2011).  Physical function was measured with the Physical Performance Test; the lower the score was associated with a bigger BMI, and the score improved as weight was getting lost. Participants were also measured strength, balance, and gait.</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Body composition was also assessed: fat and lean body mass and bone mineral density of the lumbar spine, total hip, and complete body were measured. Health-related quality of life was investigated with the SF-36 health Form Questionnaire.</a:t>
            </a:r>
            <a:r>
              <a:rPr lang="en-US" sz="2000" dirty="0"/>
              <a:t> </a:t>
            </a:r>
            <a:endParaRPr lang="en-US" sz="2000" b="0" dirty="0">
              <a:effectLst/>
            </a:endParaRPr>
          </a:p>
          <a:p>
            <a:pPr rtl="0">
              <a:lnSpc>
                <a:spcPct val="150000"/>
              </a:lnSpc>
              <a:spcBef>
                <a:spcPts val="0"/>
              </a:spcBef>
              <a:spcAft>
                <a:spcPts val="0"/>
              </a:spcAft>
            </a:pPr>
            <a:endParaRPr lang="en-US" b="0" dirty="0">
              <a:effectLst/>
            </a:endParaRPr>
          </a:p>
          <a:p>
            <a:br>
              <a:rPr lang="en-US" dirty="0"/>
            </a:br>
            <a:br>
              <a:rPr lang="en-US" dirty="0"/>
            </a:br>
            <a:endParaRPr lang="en-US" dirty="0"/>
          </a:p>
        </p:txBody>
      </p:sp>
    </p:spTree>
    <p:extLst>
      <p:ext uri="{BB962C8B-B14F-4D97-AF65-F5344CB8AC3E}">
        <p14:creationId xmlns:p14="http://schemas.microsoft.com/office/powerpoint/2010/main" val="2615640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6066404"/>
          </a:xfrm>
          <a:prstGeom prst="rect">
            <a:avLst/>
          </a:prstGeom>
          <a:noFill/>
        </p:spPr>
        <p:txBody>
          <a:bodyPr wrap="square" rtlCol="0">
            <a:spAutoFit/>
          </a:bodyPr>
          <a:lstStyle/>
          <a:p>
            <a:pPr rtl="0">
              <a:spcBef>
                <a:spcPts val="0"/>
              </a:spcBef>
              <a:spcAft>
                <a:spcPts val="0"/>
              </a:spcAft>
            </a:pPr>
            <a:r>
              <a:rPr lang="en-US" sz="2000" b="0" i="0" u="none" strike="noStrike" dirty="0">
                <a:solidFill>
                  <a:srgbClr val="000000"/>
                </a:solidFill>
                <a:effectLst/>
                <a:latin typeface="Times New Roman" panose="02020603050405020304" pitchFamily="18" charset="0"/>
              </a:rPr>
              <a:t>                                                             Research Study Methods ( continuation)</a:t>
            </a:r>
          </a:p>
          <a:p>
            <a:pPr rtl="0">
              <a:spcBef>
                <a:spcPts val="0"/>
              </a:spcBef>
              <a:spcAft>
                <a:spcPts val="0"/>
              </a:spcAft>
            </a:pPr>
            <a:endParaRPr lang="en-US" sz="2000" b="0" i="0" u="none" strike="noStrike" dirty="0">
              <a:solidFill>
                <a:srgbClr val="000000"/>
              </a:solidFill>
              <a:effectLst/>
              <a:latin typeface="Times New Roman" panose="02020603050405020304" pitchFamily="18" charset="0"/>
            </a:endParaRPr>
          </a:p>
          <a:p>
            <a:pPr rtl="0">
              <a:lnSpc>
                <a:spcPct val="150000"/>
              </a:lnSpc>
              <a:spcBef>
                <a:spcPts val="0"/>
              </a:spcBef>
              <a:spcAft>
                <a:spcPts val="0"/>
              </a:spcAft>
            </a:pPr>
            <a:r>
              <a:rPr lang="en-US" sz="2000" dirty="0">
                <a:solidFill>
                  <a:srgbClr val="000000"/>
                </a:solidFill>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Measurements were done at six months and one year.</a:t>
            </a:r>
            <a:r>
              <a:rPr lang="en-US" sz="2000" dirty="0">
                <a:solidFill>
                  <a:srgbClr val="000000"/>
                </a:solidFill>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The study took fifty-two weeks.</a:t>
            </a: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The diet group was prescribed a" balanced diet with  500 to 750 kcal less per day than the previous diet. The diet contained around 1 g of high-quality protein/ per kilogram of body weight per day. Participants met each week with a dietitian to discuss their caloric intake and to do behavioral therapy. They also followed the completion of a food diary. Their goal was to lose 10% of their baseline body weight.</a:t>
            </a: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The exercise group participated in 3 weekly sessions: aerobic exercises, resistance training, and flexibility and balance. Aerobic exercises were done on a treadmill, stationary bicycle, and stair climbing. </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Resistance was done with weightlifting machines for the upper and lower body. All participants were daily given vitamin D  1000 IU and calcium 1500 mg. </a:t>
            </a:r>
            <a:endParaRPr lang="en-US" sz="2000" b="0" dirty="0">
              <a:effectLst/>
            </a:endParaRPr>
          </a:p>
          <a:p>
            <a:pPr>
              <a:lnSpc>
                <a:spcPct val="150000"/>
              </a:lnSpc>
            </a:pPr>
            <a:br>
              <a:rPr lang="en-US" dirty="0"/>
            </a:br>
            <a:br>
              <a:rPr lang="en-US" dirty="0"/>
            </a:br>
            <a:endParaRPr lang="en-US" dirty="0"/>
          </a:p>
        </p:txBody>
      </p:sp>
    </p:spTree>
    <p:extLst>
      <p:ext uri="{BB962C8B-B14F-4D97-AF65-F5344CB8AC3E}">
        <p14:creationId xmlns:p14="http://schemas.microsoft.com/office/powerpoint/2010/main" val="18022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7297511"/>
          </a:xfrm>
          <a:prstGeom prst="rect">
            <a:avLst/>
          </a:prstGeom>
          <a:noFill/>
        </p:spPr>
        <p:txBody>
          <a:bodyPr wrap="square" rtlCol="0">
            <a:spAutoFit/>
          </a:bodyPr>
          <a:lstStyle/>
          <a:p>
            <a:pPr rtl="0">
              <a:lnSpc>
                <a:spcPct val="150000"/>
              </a:lnSpc>
              <a:spcBef>
                <a:spcPts val="0"/>
              </a:spcBef>
              <a:spcAft>
                <a:spcPts val="0"/>
              </a:spcAft>
            </a:pPr>
            <a:br>
              <a:rPr lang="en-US" b="0" dirty="0">
                <a:effectLst/>
              </a:rPr>
            </a:br>
            <a:r>
              <a:rPr lang="en-US" sz="1800" b="0" i="0" u="none" strike="noStrike" dirty="0">
                <a:solidFill>
                  <a:srgbClr val="000000"/>
                </a:solidFill>
                <a:effectLst/>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 Research Study Results</a:t>
            </a:r>
            <a:br>
              <a:rPr lang="en-US" sz="2000" b="0" dirty="0">
                <a:effectLst/>
              </a:rPr>
            </a:br>
            <a:r>
              <a:rPr lang="en-US" sz="2000" b="0" dirty="0">
                <a:effectLst/>
              </a:rPr>
              <a:t>             </a:t>
            </a:r>
            <a:r>
              <a:rPr lang="en-US" sz="2000" b="0" i="0" u="none" strike="noStrike" dirty="0">
                <a:solidFill>
                  <a:srgbClr val="000000"/>
                </a:solidFill>
                <a:effectLst/>
                <a:latin typeface="Times New Roman" panose="02020603050405020304" pitchFamily="18" charset="0"/>
              </a:rPr>
              <a:t>The systematic review by (Miller et al., 2013) concluded that obese or older individuals planning to lose weight who are practicing exercise training along with energy restriction (hypocaloric diet) achieve “ benefits in absolute and relative cardiovascular fitness, muscle strength, and favorable body composition,  fat mass loss while preserving lean mass (depending on the type of exercise training ).</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In (Villareal et al2011) study, the physical Performance Test, as well as functional status, increased more in the diet–exercise group than in the diet group or the exercise group. Quality of life improved in all groups: diet exercise mostly, followed by diet group, followed by exercise group. Strength improved in exercise and diet exercise groups. Gait and speed improved in diet and diet exercise interventions.</a:t>
            </a: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According to (Villareal et al. 2011) study, a " weight loss accompanied by regular exercise practice " provided an improvement in physical function, better than each intervention alone" in older than 65 years and older obese adults. The study discovered that weight loss could be obtained in the diet group as well as in the diet exercise exercise-only with the exercise only group (Villareal et al. 2011) .</a:t>
            </a:r>
            <a:endParaRPr lang="en-US" sz="2000" b="0" dirty="0">
              <a:effectLst/>
            </a:endParaRPr>
          </a:p>
          <a:p>
            <a:pPr>
              <a:lnSpc>
                <a:spcPct val="150000"/>
              </a:lnSpc>
            </a:pPr>
            <a:br>
              <a:rPr lang="en-US" dirty="0"/>
            </a:br>
            <a:endParaRPr lang="en-US" dirty="0"/>
          </a:p>
        </p:txBody>
      </p:sp>
    </p:spTree>
    <p:extLst>
      <p:ext uri="{BB962C8B-B14F-4D97-AF65-F5344CB8AC3E}">
        <p14:creationId xmlns:p14="http://schemas.microsoft.com/office/powerpoint/2010/main" val="2995980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7802136"/>
          </a:xfrm>
          <a:prstGeom prst="rect">
            <a:avLst/>
          </a:prstGeom>
          <a:noFill/>
        </p:spPr>
        <p:txBody>
          <a:bodyPr wrap="square" rtlCol="0">
            <a:spAutoFit/>
          </a:bodyPr>
          <a:lstStyle/>
          <a:p>
            <a:pPr rtl="0">
              <a:lnSpc>
                <a:spcPct val="150000"/>
              </a:lnSpc>
              <a:spcBef>
                <a:spcPts val="0"/>
              </a:spcBef>
              <a:spcAft>
                <a:spcPts val="0"/>
              </a:spcAft>
            </a:pPr>
            <a:r>
              <a:rPr lang="en-US" sz="1800" b="0" i="0" u="none" strike="noStrike" dirty="0">
                <a:solidFill>
                  <a:srgbClr val="000000"/>
                </a:solidFill>
                <a:effectLst/>
                <a:latin typeface="Times New Roman" panose="02020603050405020304" pitchFamily="18" charset="0"/>
              </a:rPr>
              <a:t> </a:t>
            </a:r>
            <a:br>
              <a:rPr lang="en-US" b="0" dirty="0">
                <a:effectLst/>
              </a:rPr>
            </a:br>
            <a:r>
              <a:rPr lang="en-US" sz="1800" b="0" i="0" u="none" strike="noStrike" dirty="0">
                <a:solidFill>
                  <a:srgbClr val="000000"/>
                </a:solidFill>
                <a:effectLst/>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Research Study Discussion</a:t>
            </a:r>
            <a:endParaRPr lang="en-US" sz="2000" b="0" dirty="0">
              <a:effectLst/>
            </a:endParaRPr>
          </a:p>
          <a:p>
            <a:pPr rtl="0">
              <a:lnSpc>
                <a:spcPct val="150000"/>
              </a:lnSpc>
              <a:spcBef>
                <a:spcPts val="0"/>
              </a:spcBef>
              <a:spcAft>
                <a:spcPts val="0"/>
              </a:spcAft>
            </a:pPr>
            <a:br>
              <a:rPr lang="en-US" sz="2000" b="0" dirty="0">
                <a:effectLst/>
              </a:rPr>
            </a:br>
            <a:r>
              <a:rPr lang="en-US" sz="2000" b="0" dirty="0">
                <a:effectLst/>
              </a:rPr>
              <a:t>                    </a:t>
            </a:r>
            <a:r>
              <a:rPr lang="en-US" sz="2000" b="0" i="0" u="none" strike="noStrike" dirty="0">
                <a:solidFill>
                  <a:srgbClr val="000000"/>
                </a:solidFill>
                <a:effectLst/>
                <a:latin typeface="Times New Roman" panose="02020603050405020304" pitchFamily="18" charset="0"/>
              </a:rPr>
              <a:t> In (Villareal et al. 2011) study, "body weight decreased by 10% in the diet group and by 9% in the diet-exercise group," but  "it did not decrease in the exercise group or the control group (P&lt;0.001)". " Balance, gait, and muscle strength improved in the diet-exercise group (P&lt;0.05 for all comparisons)". (Villareal et al., 2011) In the same study, physical capacity and frailty improved the most in the exercise-diet group, better than in each intervention alone.</a:t>
            </a:r>
          </a:p>
          <a:p>
            <a:pPr rtl="0">
              <a:lnSpc>
                <a:spcPct val="150000"/>
              </a:lnSpc>
              <a:spcBef>
                <a:spcPts val="0"/>
              </a:spcBef>
              <a:spcAft>
                <a:spcPts val="0"/>
              </a:spcAft>
            </a:pPr>
            <a:r>
              <a:rPr lang="en-US" sz="2000" dirty="0">
                <a:solidFill>
                  <a:srgbClr val="000000"/>
                </a:solidFill>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The study suggested that physical frailty can be reversed by exercise-diet intervention, better than each intervention alone.</a:t>
            </a: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Frailty is a significant problem for the elderly because it creates a “ loss of independence and it causes morbidity and mortality” (Villareal et al., 2011),  (Hamerman,1999) The current study suggests that “weight loss and exercise might be an effective intervention for reversing frailty”.(Villareal et al., 2011)</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a:t>
            </a:r>
            <a:br>
              <a:rPr lang="en-US" sz="2000" dirty="0"/>
            </a:br>
            <a:endParaRPr lang="en-US" sz="2000" b="0" dirty="0">
              <a:effectLst/>
            </a:endParaRPr>
          </a:p>
          <a:p>
            <a:br>
              <a:rPr lang="en-US" dirty="0"/>
            </a:br>
            <a:br>
              <a:rPr lang="en-US" dirty="0"/>
            </a:br>
            <a:endParaRPr lang="en-US" dirty="0"/>
          </a:p>
        </p:txBody>
      </p:sp>
    </p:spTree>
    <p:extLst>
      <p:ext uri="{BB962C8B-B14F-4D97-AF65-F5344CB8AC3E}">
        <p14:creationId xmlns:p14="http://schemas.microsoft.com/office/powerpoint/2010/main" val="2846815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6417141"/>
          </a:xfrm>
          <a:prstGeom prst="rect">
            <a:avLst/>
          </a:prstGeom>
          <a:noFill/>
        </p:spPr>
        <p:txBody>
          <a:bodyPr wrap="square" rtlCol="0">
            <a:spAutoFit/>
          </a:bodyPr>
          <a:lstStyle/>
          <a:p>
            <a:pPr rtl="0">
              <a:lnSpc>
                <a:spcPct val="150000"/>
              </a:lnSpc>
              <a:spcBef>
                <a:spcPts val="0"/>
              </a:spcBef>
              <a:spcAft>
                <a:spcPts val="0"/>
              </a:spcAft>
            </a:pPr>
            <a:r>
              <a:rPr lang="en-US" sz="1800" b="0" i="0" u="none" strike="noStrike" dirty="0">
                <a:solidFill>
                  <a:srgbClr val="000000"/>
                </a:solidFill>
                <a:effectLst/>
                <a:latin typeface="Times New Roman" panose="02020603050405020304" pitchFamily="18" charset="0"/>
              </a:rPr>
              <a:t> </a:t>
            </a:r>
            <a:br>
              <a:rPr lang="en-US" b="0" dirty="0">
                <a:effectLst/>
              </a:rPr>
            </a:br>
            <a:r>
              <a:rPr lang="en-US" sz="1800" b="0" i="0" u="none" strike="noStrike" dirty="0">
                <a:solidFill>
                  <a:srgbClr val="000000"/>
                </a:solidFill>
                <a:effectLst/>
                <a:latin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rPr>
              <a:t>Research Study Discussion</a:t>
            </a:r>
            <a:endParaRPr lang="en-US" sz="2000" b="0" dirty="0">
              <a:effectLst/>
            </a:endParaRPr>
          </a:p>
          <a:p>
            <a:pPr rtl="0">
              <a:lnSpc>
                <a:spcPct val="150000"/>
              </a:lnSpc>
              <a:spcBef>
                <a:spcPts val="0"/>
              </a:spcBef>
              <a:spcAft>
                <a:spcPts val="0"/>
              </a:spcAft>
            </a:pPr>
            <a:br>
              <a:rPr lang="en-US" sz="2000" b="0" dirty="0">
                <a:effectLst/>
              </a:rPr>
            </a:br>
            <a:r>
              <a:rPr lang="en-US" sz="2000" b="0" dirty="0">
                <a:effectLst/>
              </a:rPr>
              <a:t>                    </a:t>
            </a:r>
            <a:r>
              <a:rPr lang="en-US" sz="2000" b="0" i="0" u="none" strike="noStrike" dirty="0">
                <a:solidFill>
                  <a:srgbClr val="000000"/>
                </a:solidFill>
                <a:effectLst/>
                <a:latin typeface="Times New Roman" panose="02020603050405020304" pitchFamily="18" charset="0"/>
              </a:rPr>
              <a:t>Also, this study shows that weight loss and exercise can decrease knee pain and improve physical capacity in adults with osteoarthritis, that are elderly and obese. (Villareal et al., 2004),</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(Messier  Miller et al., 2004)</a:t>
            </a:r>
            <a:endParaRPr lang="en-US" sz="2000" b="0" dirty="0">
              <a:effectLst/>
            </a:endParaRPr>
          </a:p>
          <a:p>
            <a:pPr rtl="0">
              <a:lnSpc>
                <a:spcPct val="150000"/>
              </a:lnSpc>
              <a:spcBef>
                <a:spcPts val="0"/>
              </a:spcBef>
              <a:spcAft>
                <a:spcPts val="0"/>
              </a:spcAft>
            </a:pPr>
            <a:r>
              <a:rPr lang="en-US" sz="2000" b="0" i="0" u="none" strike="noStrike" dirty="0">
                <a:solidFill>
                  <a:srgbClr val="000000"/>
                </a:solidFill>
                <a:effectLst/>
                <a:latin typeface="Times New Roman" panose="02020603050405020304" pitchFamily="18" charset="0"/>
              </a:rPr>
              <a:t>                Obese older adults frequently manifest physical frailty. (Villareal et al., 2004) That predisposes them to " loss of functionality, poor muscle quality,  poor quality of life, loss of independence." That is why, according to the same study (Villareal et al., 2004), weight loss is very important for them to improve their physical function.</a:t>
            </a:r>
            <a:endParaRPr lang="en-US" sz="2000" b="0" dirty="0">
              <a:effectLst/>
            </a:endParaRPr>
          </a:p>
          <a:p>
            <a:pPr rtl="0">
              <a:lnSpc>
                <a:spcPct val="150000"/>
              </a:lnSpc>
              <a:spcBef>
                <a:spcPts val="0"/>
              </a:spcBef>
              <a:spcAft>
                <a:spcPts val="0"/>
              </a:spcAft>
            </a:pPr>
            <a:br>
              <a:rPr lang="en-US" sz="2000" dirty="0"/>
            </a:br>
            <a:endParaRPr lang="en-US" sz="2000" b="0" dirty="0">
              <a:effectLst/>
            </a:endParaRPr>
          </a:p>
          <a:p>
            <a:br>
              <a:rPr lang="en-US" dirty="0"/>
            </a:br>
            <a:br>
              <a:rPr lang="en-US" dirty="0"/>
            </a:br>
            <a:endParaRPr lang="en-US" dirty="0"/>
          </a:p>
        </p:txBody>
      </p:sp>
    </p:spTree>
    <p:extLst>
      <p:ext uri="{BB962C8B-B14F-4D97-AF65-F5344CB8AC3E}">
        <p14:creationId xmlns:p14="http://schemas.microsoft.com/office/powerpoint/2010/main" val="2627011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7340471"/>
          </a:xfrm>
          <a:prstGeom prst="rect">
            <a:avLst/>
          </a:prstGeom>
          <a:noFill/>
        </p:spPr>
        <p:txBody>
          <a:bodyPr wrap="square" rtlCol="0">
            <a:spAutoFit/>
          </a:bodyPr>
          <a:lstStyle/>
          <a:p>
            <a:pPr rtl="0">
              <a:lnSpc>
                <a:spcPct val="150000"/>
              </a:lnSpc>
              <a:spcBef>
                <a:spcPts val="0"/>
              </a:spcBef>
              <a:spcAft>
                <a:spcPts val="0"/>
              </a:spcAft>
            </a:pPr>
            <a:br>
              <a:rPr lang="en-US" b="0" dirty="0">
                <a:effectLst/>
              </a:rPr>
            </a:br>
            <a:r>
              <a:rPr lang="en-US" sz="2000" b="0" i="0" u="none" strike="noStrike" dirty="0">
                <a:solidFill>
                  <a:srgbClr val="000000"/>
                </a:solidFill>
                <a:effectLst/>
                <a:latin typeface="Times New Roman" panose="02020603050405020304" pitchFamily="18" charset="0"/>
              </a:rPr>
              <a:t>                                                               Research Study Recommendations</a:t>
            </a:r>
            <a:endParaRPr lang="en-US" sz="2000" b="0" dirty="0">
              <a:effectLst/>
            </a:endParaRPr>
          </a:p>
          <a:p>
            <a:pPr rtl="0">
              <a:lnSpc>
                <a:spcPct val="150000"/>
              </a:lnSpc>
              <a:spcBef>
                <a:spcPts val="0"/>
              </a:spcBef>
              <a:spcAft>
                <a:spcPts val="0"/>
              </a:spcAft>
            </a:pPr>
            <a:br>
              <a:rPr lang="en-US" sz="2000" b="0" dirty="0">
                <a:effectLst/>
              </a:rPr>
            </a:br>
            <a:r>
              <a:rPr lang="en-US" sz="2000" b="0" i="0" u="none" strike="noStrike" dirty="0">
                <a:solidFill>
                  <a:srgbClr val="000000"/>
                </a:solidFill>
                <a:effectLst/>
                <a:latin typeface="Times New Roman" panose="02020603050405020304" pitchFamily="18" charset="0"/>
              </a:rPr>
              <a:t>                 Clinicians should advise on exercise training, along low-calorie diet for weight loss, as part of “a lifestyle modification for obese individuals and older adults with a focus on improving fitness, physical  function, frailty and lean mass.”. ( Miller et al., 2013)</a:t>
            </a:r>
            <a:endParaRPr lang="en-US" sz="2000" b="0" dirty="0">
              <a:effectLst/>
            </a:endParaRPr>
          </a:p>
          <a:p>
            <a:pPr rtl="0">
              <a:lnSpc>
                <a:spcPct val="150000"/>
              </a:lnSpc>
              <a:spcBef>
                <a:spcPts val="0"/>
              </a:spcBef>
              <a:spcAft>
                <a:spcPts val="0"/>
              </a:spcAft>
            </a:pPr>
            <a:br>
              <a:rPr lang="en-US" sz="2000" b="0" dirty="0">
                <a:effectLst/>
              </a:rPr>
            </a:br>
            <a:r>
              <a:rPr lang="en-US" sz="2000" b="0" i="0" u="none" strike="noStrike" dirty="0">
                <a:solidFill>
                  <a:srgbClr val="000000"/>
                </a:solidFill>
                <a:effectLst/>
                <a:latin typeface="Times New Roman" panose="02020603050405020304" pitchFamily="18" charset="0"/>
              </a:rPr>
              <a:t>                                                                               Conclusions</a:t>
            </a:r>
            <a:endParaRPr lang="en-US" sz="2000" b="0" dirty="0">
              <a:effectLst/>
            </a:endParaRPr>
          </a:p>
          <a:p>
            <a:pPr rtl="0">
              <a:lnSpc>
                <a:spcPct val="150000"/>
              </a:lnSpc>
              <a:spcBef>
                <a:spcPts val="0"/>
              </a:spcBef>
              <a:spcAft>
                <a:spcPts val="0"/>
              </a:spcAft>
            </a:pPr>
            <a:br>
              <a:rPr lang="en-US" sz="2000" b="0" dirty="0">
                <a:effectLst/>
              </a:rPr>
            </a:br>
            <a:r>
              <a:rPr lang="en-US" sz="2000" b="0" i="0" u="none" strike="noStrike" dirty="0">
                <a:solidFill>
                  <a:srgbClr val="000000"/>
                </a:solidFill>
                <a:effectLst/>
                <a:latin typeface="Times New Roman" panose="02020603050405020304" pitchFamily="18" charset="0"/>
              </a:rPr>
              <a:t>                  Clinicians should recommend that older adults and obese individuals aiming for weight loss a combined exercise program with calorie restriction that will also assist them with their functional independence and improve skeletal muscle mass.</a:t>
            </a:r>
            <a:endParaRPr lang="en-US" sz="2000" b="0" dirty="0">
              <a:effectLst/>
            </a:endParaRPr>
          </a:p>
          <a:p>
            <a:br>
              <a:rPr lang="en-US" sz="2000" dirty="0"/>
            </a:br>
            <a:br>
              <a:rPr lang="en-US" sz="2000" dirty="0"/>
            </a:br>
            <a:endParaRPr lang="en-US" sz="2000" b="0" dirty="0">
              <a:effectLst/>
            </a:endParaRPr>
          </a:p>
          <a:p>
            <a:br>
              <a:rPr lang="en-US" dirty="0"/>
            </a:br>
            <a:br>
              <a:rPr lang="en-US" dirty="0"/>
            </a:br>
            <a:endParaRPr lang="en-US" dirty="0"/>
          </a:p>
        </p:txBody>
      </p:sp>
    </p:spTree>
    <p:extLst>
      <p:ext uri="{BB962C8B-B14F-4D97-AF65-F5344CB8AC3E}">
        <p14:creationId xmlns:p14="http://schemas.microsoft.com/office/powerpoint/2010/main" val="897874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Obese persons, due to a lack of proper lower extremities muscle strength and energy, have difficulty with simple tasks such as walking and stair climbing. They also may have low cardiorespiratory fitness, strength, and endurance due to their body mass, lack of spinal flexibility, and lack of range of motion of joints. Their reduced capacity for activities of daily living "/>
          <p:cNvSpPr>
            <a:spLocks noGrp="1"/>
          </p:cNvSpPr>
          <p:nvPr>
            <p:ph type="title"/>
          </p:nvPr>
        </p:nvSpPr>
        <p:spPr>
          <a:xfrm>
            <a:off x="8532813" y="124692"/>
            <a:ext cx="3125787" cy="623454"/>
          </a:xfrm>
        </p:spPr>
        <p:txBody>
          <a:bodyPr anchor="b">
            <a:normAutofit/>
          </a:bodyPr>
          <a:lstStyle/>
          <a:p>
            <a:r>
              <a:rPr lang="en-US" dirty="0"/>
              <a:t>Obese people</a:t>
            </a:r>
          </a:p>
        </p:txBody>
      </p:sp>
      <p:pic>
        <p:nvPicPr>
          <p:cNvPr id="2" name="Picture 1">
            <a:extLst>
              <a:ext uri="{FF2B5EF4-FFF2-40B4-BE49-F238E27FC236}">
                <a16:creationId xmlns:a16="http://schemas.microsoft.com/office/drawing/2014/main" id="{44212BA9-4658-72C5-866D-BAF51541788B}"/>
              </a:ext>
            </a:extLst>
          </p:cNvPr>
          <p:cNvPicPr>
            <a:picLocks noChangeAspect="1"/>
          </p:cNvPicPr>
          <p:nvPr/>
        </p:nvPicPr>
        <p:blipFill rotWithShape="1">
          <a:blip r:embed="rId2"/>
          <a:srcRect l="13539" r="20011"/>
          <a:stretch/>
        </p:blipFill>
        <p:spPr>
          <a:xfrm>
            <a:off x="20" y="10"/>
            <a:ext cx="8101564" cy="6857989"/>
          </a:xfrm>
          <a:prstGeom prst="rect">
            <a:avLst/>
          </a:prstGeom>
          <a:noFill/>
        </p:spPr>
      </p:pic>
      <p:sp>
        <p:nvSpPr>
          <p:cNvPr id="7" name="Text Placeholder 3">
            <a:extLst>
              <a:ext uri="{FF2B5EF4-FFF2-40B4-BE49-F238E27FC236}">
                <a16:creationId xmlns:a16="http://schemas.microsoft.com/office/drawing/2014/main" id="{628D704A-2238-9658-93CE-2E0464F503BD}"/>
              </a:ext>
            </a:extLst>
          </p:cNvPr>
          <p:cNvSpPr>
            <a:spLocks noGrp="1"/>
          </p:cNvSpPr>
          <p:nvPr>
            <p:ph type="body" sz="half" idx="2"/>
          </p:nvPr>
        </p:nvSpPr>
        <p:spPr>
          <a:xfrm>
            <a:off x="8532813" y="1108364"/>
            <a:ext cx="3125787" cy="5444835"/>
          </a:xfrm>
        </p:spPr>
        <p:txBody>
          <a:bodyPr>
            <a:noAutofit/>
          </a:bodyPr>
          <a:lstStyle/>
          <a:p>
            <a:r>
              <a:rPr lang="en-US" sz="2000" dirty="0"/>
              <a:t>Have diminished capacity for self-care activities</a:t>
            </a:r>
          </a:p>
          <a:p>
            <a:r>
              <a:rPr lang="en-US" sz="2000" dirty="0"/>
              <a:t>due to a lack of proper lower extremities muscle strength and energy,</a:t>
            </a:r>
          </a:p>
          <a:p>
            <a:endParaRPr lang="en-US" sz="2000" dirty="0"/>
          </a:p>
          <a:p>
            <a:r>
              <a:rPr lang="en-US" sz="2000" dirty="0"/>
              <a:t> have difficulty with simple daily tasks</a:t>
            </a:r>
          </a:p>
          <a:p>
            <a:r>
              <a:rPr lang="en-US" sz="2000" dirty="0"/>
              <a:t>They also may have impaired cardiorespiratory capability, energy, and stamina</a:t>
            </a:r>
          </a:p>
          <a:p>
            <a:r>
              <a:rPr lang="en-US" sz="2000" dirty="0"/>
              <a:t> due to their impaired spinal elasticity and impaired range of motion of joints. (Miller et al., 2013)</a:t>
            </a:r>
          </a:p>
        </p:txBody>
      </p:sp>
    </p:spTree>
    <p:extLst>
      <p:ext uri="{BB962C8B-B14F-4D97-AF65-F5344CB8AC3E}">
        <p14:creationId xmlns:p14="http://schemas.microsoft.com/office/powerpoint/2010/main" val="339639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C1A2A03-FCC4-1E68-0B8F-2BCD351DEFAE}"/>
              </a:ext>
            </a:extLst>
          </p:cNvPr>
          <p:cNvSpPr>
            <a:spLocks noGrp="1"/>
          </p:cNvSpPr>
          <p:nvPr>
            <p:ph idx="1"/>
          </p:nvPr>
        </p:nvSpPr>
        <p:spPr>
          <a:xfrm>
            <a:off x="1524000" y="412955"/>
            <a:ext cx="9144000" cy="7093974"/>
          </a:xfrm>
        </p:spPr>
        <p:txBody>
          <a:bodyPr>
            <a:normAutofit fontScale="92500" lnSpcReduction="10000"/>
          </a:bodyPr>
          <a:lstStyle/>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b="0" i="0" u="none" strike="noStrike" dirty="0">
              <a:solidFill>
                <a:srgbClr val="000000"/>
              </a:solidFill>
              <a:effectLst/>
              <a:latin typeface="Times New Roman" panose="02020603050405020304" pitchFamily="18" charset="0"/>
            </a:endParaRPr>
          </a:p>
          <a:p>
            <a:pPr marL="45720" indent="0" algn="ctr" rtl="0">
              <a:spcBef>
                <a:spcPts val="0"/>
              </a:spcBef>
              <a:spcAft>
                <a:spcPts val="0"/>
              </a:spcAft>
              <a:buNone/>
            </a:pPr>
            <a:endParaRPr lang="en-US" sz="1800" dirty="0">
              <a:solidFill>
                <a:srgbClr val="000000"/>
              </a:solidFill>
              <a:latin typeface="Times New Roman" panose="02020603050405020304" pitchFamily="18" charset="0"/>
            </a:endParaRPr>
          </a:p>
          <a:p>
            <a:pPr marL="45720" indent="0" algn="ctr" rtl="0">
              <a:spcBef>
                <a:spcPts val="0"/>
              </a:spcBef>
              <a:spcAft>
                <a:spcPts val="0"/>
              </a:spcAft>
              <a:buNone/>
            </a:pPr>
            <a:r>
              <a:rPr lang="en-US" sz="1800" b="0" i="0" u="none" strike="noStrike" dirty="0">
                <a:solidFill>
                  <a:srgbClr val="000000"/>
                </a:solidFill>
                <a:effectLst/>
                <a:latin typeface="Times New Roman" panose="02020603050405020304" pitchFamily="18" charset="0"/>
              </a:rPr>
              <a:t>  </a:t>
            </a:r>
            <a:r>
              <a:rPr lang="en-US" sz="6000" b="0" i="0" u="none" strike="noStrike" dirty="0">
                <a:solidFill>
                  <a:srgbClr val="000000"/>
                </a:solidFill>
                <a:effectLst/>
                <a:latin typeface="Times New Roman" panose="02020603050405020304" pitchFamily="18" charset="0"/>
              </a:rPr>
              <a:t> </a:t>
            </a:r>
            <a:br>
              <a:rPr lang="en-US" sz="6000" b="0" dirty="0">
                <a:effectLst/>
              </a:rPr>
            </a:br>
            <a:br>
              <a:rPr lang="en-US" sz="3600" b="0" dirty="0">
                <a:effectLst/>
              </a:rPr>
            </a:br>
            <a:br>
              <a:rPr lang="en-US" sz="3600" b="0" dirty="0">
                <a:effectLst/>
              </a:rPr>
            </a:br>
            <a:br>
              <a:rPr lang="en-US" sz="3600"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3" name="TextBox 2">
            <a:extLst>
              <a:ext uri="{FF2B5EF4-FFF2-40B4-BE49-F238E27FC236}">
                <a16:creationId xmlns:a16="http://schemas.microsoft.com/office/drawing/2014/main" id="{2F5C339C-C1B1-6A51-6680-FF8FCDE56DC7}"/>
              </a:ext>
            </a:extLst>
          </p:cNvPr>
          <p:cNvSpPr txBox="1"/>
          <p:nvPr/>
        </p:nvSpPr>
        <p:spPr>
          <a:xfrm>
            <a:off x="235974" y="162232"/>
            <a:ext cx="11385755" cy="8402300"/>
          </a:xfrm>
          <a:prstGeom prst="rect">
            <a:avLst/>
          </a:prstGeom>
          <a:noFill/>
        </p:spPr>
        <p:txBody>
          <a:bodyPr wrap="square" rtlCol="0">
            <a:spAutoFit/>
          </a:bodyPr>
          <a:lstStyle/>
          <a:p>
            <a:pPr rtl="0">
              <a:spcBef>
                <a:spcPts val="0"/>
              </a:spcBef>
              <a:spcAft>
                <a:spcPts val="0"/>
              </a:spcAft>
            </a:pPr>
            <a:r>
              <a:rPr lang="en-US" b="0" i="0" u="none" strike="noStrike" dirty="0">
                <a:solidFill>
                  <a:srgbClr val="000000"/>
                </a:solidFill>
                <a:effectLst/>
                <a:latin typeface="Times New Roman" panose="02020603050405020304" pitchFamily="18" charset="0"/>
              </a:rPr>
              <a:t>                                                                                           References</a:t>
            </a:r>
            <a:endParaRPr lang="en-US" b="0" dirty="0">
              <a:effectLst/>
            </a:endParaRPr>
          </a:p>
          <a:p>
            <a:pPr rtl="0">
              <a:spcBef>
                <a:spcPts val="0"/>
              </a:spcBef>
              <a:spcAft>
                <a:spcPts val="0"/>
              </a:spcAft>
            </a:pPr>
            <a:r>
              <a:rPr lang="en-US" b="0" i="0" u="none" strike="noStrike" dirty="0" err="1">
                <a:solidFill>
                  <a:srgbClr val="000000"/>
                </a:solidFill>
                <a:effectLst/>
                <a:latin typeface="Times New Roman" panose="02020603050405020304" pitchFamily="18" charset="0"/>
              </a:rPr>
              <a:t>Capodaglio</a:t>
            </a:r>
            <a:r>
              <a:rPr lang="en-US" b="0" i="0" u="none" strike="noStrike" dirty="0">
                <a:solidFill>
                  <a:srgbClr val="000000"/>
                </a:solidFill>
                <a:effectLst/>
                <a:latin typeface="Times New Roman" panose="02020603050405020304" pitchFamily="18" charset="0"/>
              </a:rPr>
              <a:t>, P., </a:t>
            </a:r>
            <a:r>
              <a:rPr lang="en-US" b="0" i="0" u="none" strike="noStrike" dirty="0" err="1">
                <a:solidFill>
                  <a:srgbClr val="000000"/>
                </a:solidFill>
                <a:effectLst/>
                <a:latin typeface="Times New Roman" panose="02020603050405020304" pitchFamily="18" charset="0"/>
              </a:rPr>
              <a:t>Castelnuovo</a:t>
            </a:r>
            <a:r>
              <a:rPr lang="en-US" b="0" i="0" u="none" strike="noStrike" dirty="0">
                <a:solidFill>
                  <a:srgbClr val="000000"/>
                </a:solidFill>
                <a:effectLst/>
                <a:latin typeface="Times New Roman" panose="02020603050405020304" pitchFamily="18" charset="0"/>
              </a:rPr>
              <a:t>, G., </a:t>
            </a:r>
            <a:r>
              <a:rPr lang="en-US" b="0" i="0" u="none" strike="noStrike" dirty="0" err="1">
                <a:solidFill>
                  <a:srgbClr val="000000"/>
                </a:solidFill>
                <a:effectLst/>
                <a:latin typeface="Times New Roman" panose="02020603050405020304" pitchFamily="18" charset="0"/>
              </a:rPr>
              <a:t>Brunani</a:t>
            </a:r>
            <a:r>
              <a:rPr lang="en-US" b="0" i="0" u="none" strike="noStrike" dirty="0">
                <a:solidFill>
                  <a:srgbClr val="000000"/>
                </a:solidFill>
                <a:effectLst/>
                <a:latin typeface="Times New Roman" panose="02020603050405020304" pitchFamily="18" charset="0"/>
              </a:rPr>
              <a:t>, A., Vismara, L., Villa, V., &amp; </a:t>
            </a:r>
            <a:r>
              <a:rPr lang="en-US" b="0" i="0" u="none" strike="noStrike" dirty="0" err="1">
                <a:solidFill>
                  <a:srgbClr val="000000"/>
                </a:solidFill>
                <a:effectLst/>
                <a:latin typeface="Times New Roman" panose="02020603050405020304" pitchFamily="18" charset="0"/>
              </a:rPr>
              <a:t>Capodaglio</a:t>
            </a:r>
            <a:r>
              <a:rPr lang="en-US" b="0" i="0" u="none" strike="noStrike" dirty="0">
                <a:solidFill>
                  <a:srgbClr val="000000"/>
                </a:solidFill>
                <a:effectLst/>
                <a:latin typeface="Times New Roman" panose="02020603050405020304" pitchFamily="18" charset="0"/>
              </a:rPr>
              <a:t>, E. M. (2010). Functional limitations and occupational issues in obesity: a review. International journal of occupational safety and ergonomics: JOSE, 16(4), 507–523. https://doi.org/10.1080/10803548.2010.11076863</a:t>
            </a:r>
            <a:endParaRPr lang="en-US" b="0" dirty="0">
              <a:effectLst/>
            </a:endParaRPr>
          </a:p>
          <a:p>
            <a:pPr rtl="0">
              <a:spcBef>
                <a:spcPts val="0"/>
              </a:spcBef>
              <a:spcAft>
                <a:spcPts val="0"/>
              </a:spcAft>
            </a:pPr>
            <a:br>
              <a:rPr lang="en-US" b="0" dirty="0">
                <a:effectLst/>
              </a:rPr>
            </a:br>
            <a:r>
              <a:rPr lang="en-US" b="0" i="0" u="none" strike="noStrike" dirty="0" err="1">
                <a:solidFill>
                  <a:srgbClr val="000000"/>
                </a:solidFill>
                <a:effectLst/>
                <a:latin typeface="Times New Roman" panose="02020603050405020304" pitchFamily="18" charset="0"/>
              </a:rPr>
              <a:t>Hamerman</a:t>
            </a:r>
            <a:r>
              <a:rPr lang="en-US" b="0" i="0" u="none" strike="noStrike" dirty="0">
                <a:solidFill>
                  <a:srgbClr val="000000"/>
                </a:solidFill>
                <a:effectLst/>
                <a:latin typeface="Times New Roman" panose="02020603050405020304" pitchFamily="18" charset="0"/>
              </a:rPr>
              <a:t> D. (1999). Toward an understanding of frailty. </a:t>
            </a:r>
            <a:r>
              <a:rPr lang="en-US" b="0" i="1" u="none" strike="noStrike" dirty="0">
                <a:solidFill>
                  <a:srgbClr val="000000"/>
                </a:solidFill>
                <a:effectLst/>
                <a:latin typeface="Times New Roman" panose="02020603050405020304" pitchFamily="18" charset="0"/>
              </a:rPr>
              <a:t>Annals of internal medicine</a:t>
            </a:r>
            <a:r>
              <a:rPr lang="en-US" b="0" i="0" u="none" strike="noStrike" dirty="0">
                <a:solidFill>
                  <a:srgbClr val="000000"/>
                </a:solidFill>
                <a:effectLst/>
                <a:latin typeface="Times New Roman" panose="02020603050405020304" pitchFamily="18" charset="0"/>
              </a:rPr>
              <a:t>, </a:t>
            </a:r>
            <a:r>
              <a:rPr lang="en-US" b="0" i="1" u="none" strike="noStrike" dirty="0">
                <a:solidFill>
                  <a:srgbClr val="000000"/>
                </a:solidFill>
                <a:effectLst/>
                <a:latin typeface="Times New Roman" panose="02020603050405020304" pitchFamily="18" charset="0"/>
              </a:rPr>
              <a:t>130</a:t>
            </a:r>
            <a:r>
              <a:rPr lang="en-US" b="0" i="0" u="none" strike="noStrike" dirty="0">
                <a:solidFill>
                  <a:srgbClr val="000000"/>
                </a:solidFill>
                <a:effectLst/>
                <a:latin typeface="Times New Roman" panose="02020603050405020304" pitchFamily="18" charset="0"/>
              </a:rPr>
              <a:t>(11), 945–950. </a:t>
            </a:r>
            <a:r>
              <a:rPr lang="en-US" b="0" i="0" u="none" strike="noStrike" dirty="0">
                <a:solidFill>
                  <a:srgbClr val="000000"/>
                </a:solidFill>
                <a:effectLst/>
                <a:latin typeface="Times New Roman" panose="02020603050405020304" pitchFamily="18" charset="0"/>
                <a:hlinkClick r:id="rId2"/>
              </a:rPr>
              <a:t>https://doi.org/10.7326/0003-4819-130-11-199906010-00022</a:t>
            </a:r>
            <a:endParaRPr lang="en-US" b="0" dirty="0">
              <a:effectLst/>
            </a:endParaRPr>
          </a:p>
          <a:p>
            <a:pPr rtl="0">
              <a:spcBef>
                <a:spcPts val="0"/>
              </a:spcBef>
              <a:spcAft>
                <a:spcPts val="0"/>
              </a:spcAft>
            </a:pPr>
            <a:br>
              <a:rPr lang="en-US" b="0" dirty="0">
                <a:effectLst/>
              </a:rPr>
            </a:br>
            <a:r>
              <a:rPr lang="en-US" b="0" i="0" u="none" strike="noStrike" dirty="0">
                <a:solidFill>
                  <a:srgbClr val="000000"/>
                </a:solidFill>
                <a:effectLst/>
                <a:latin typeface="Times New Roman" panose="02020603050405020304" pitchFamily="18" charset="0"/>
              </a:rPr>
              <a:t>Messier, S. P., </a:t>
            </a:r>
            <a:r>
              <a:rPr lang="en-US" b="0" i="0" u="none" strike="noStrike" dirty="0" err="1">
                <a:solidFill>
                  <a:srgbClr val="000000"/>
                </a:solidFill>
                <a:effectLst/>
                <a:latin typeface="Times New Roman" panose="02020603050405020304" pitchFamily="18" charset="0"/>
              </a:rPr>
              <a:t>Loeser</a:t>
            </a:r>
            <a:r>
              <a:rPr lang="en-US" b="0" i="0" u="none" strike="noStrike" dirty="0">
                <a:solidFill>
                  <a:srgbClr val="000000"/>
                </a:solidFill>
                <a:effectLst/>
                <a:latin typeface="Times New Roman" panose="02020603050405020304" pitchFamily="18" charset="0"/>
              </a:rPr>
              <a:t>, R. F., Miller, G. D., Morgan, T. M., </a:t>
            </a:r>
            <a:r>
              <a:rPr lang="en-US" b="0" i="0" u="none" strike="noStrike" dirty="0" err="1">
                <a:solidFill>
                  <a:srgbClr val="000000"/>
                </a:solidFill>
                <a:effectLst/>
                <a:latin typeface="Times New Roman" panose="02020603050405020304" pitchFamily="18" charset="0"/>
              </a:rPr>
              <a:t>Rejeski</a:t>
            </a:r>
            <a:r>
              <a:rPr lang="en-US" b="0" i="0" u="none" strike="noStrike" dirty="0">
                <a:solidFill>
                  <a:srgbClr val="000000"/>
                </a:solidFill>
                <a:effectLst/>
                <a:latin typeface="Times New Roman" panose="02020603050405020304" pitchFamily="18" charset="0"/>
              </a:rPr>
              <a:t>, W. J., </a:t>
            </a:r>
            <a:r>
              <a:rPr lang="en-US" b="0" i="0" u="none" strike="noStrike" dirty="0" err="1">
                <a:solidFill>
                  <a:srgbClr val="000000"/>
                </a:solidFill>
                <a:effectLst/>
                <a:latin typeface="Times New Roman" panose="02020603050405020304" pitchFamily="18" charset="0"/>
              </a:rPr>
              <a:t>Sevick</a:t>
            </a:r>
            <a:r>
              <a:rPr lang="en-US" b="0" i="0" u="none" strike="noStrike" dirty="0">
                <a:solidFill>
                  <a:srgbClr val="000000"/>
                </a:solidFill>
                <a:effectLst/>
                <a:latin typeface="Times New Roman" panose="02020603050405020304" pitchFamily="18" charset="0"/>
              </a:rPr>
              <a:t>, M. A., ... &amp; Williamson, J. D. (2004). Exercise and dietary weight loss in overweight and obese older adults with knee osteoarthritis: the Arthritis, Diet, and Activity Promotion Trial. </a:t>
            </a:r>
            <a:r>
              <a:rPr lang="en-US" b="0" i="1" u="none" strike="noStrike" dirty="0">
                <a:solidFill>
                  <a:srgbClr val="000000"/>
                </a:solidFill>
                <a:effectLst/>
                <a:latin typeface="Times New Roman" panose="02020603050405020304" pitchFamily="18" charset="0"/>
              </a:rPr>
              <a:t>Arthritis &amp; Rheumatism</a:t>
            </a:r>
            <a:r>
              <a:rPr lang="en-US" b="0" i="0" u="none" strike="noStrike" dirty="0">
                <a:solidFill>
                  <a:srgbClr val="000000"/>
                </a:solidFill>
                <a:effectLst/>
                <a:latin typeface="Times New Roman" panose="02020603050405020304" pitchFamily="18" charset="0"/>
              </a:rPr>
              <a:t>, </a:t>
            </a:r>
            <a:r>
              <a:rPr lang="en-US" b="0" i="1" u="none" strike="noStrike" dirty="0">
                <a:solidFill>
                  <a:srgbClr val="000000"/>
                </a:solidFill>
                <a:effectLst/>
                <a:latin typeface="Times New Roman" panose="02020603050405020304" pitchFamily="18" charset="0"/>
              </a:rPr>
              <a:t>50</a:t>
            </a:r>
            <a:r>
              <a:rPr lang="en-US" b="0" i="0" u="none" strike="noStrike" dirty="0">
                <a:solidFill>
                  <a:srgbClr val="000000"/>
                </a:solidFill>
                <a:effectLst/>
                <a:latin typeface="Times New Roman" panose="02020603050405020304" pitchFamily="18" charset="0"/>
              </a:rPr>
              <a:t>(5), 1501-1510.</a:t>
            </a:r>
            <a:endParaRPr lang="en-US" b="0" dirty="0">
              <a:effectLst/>
            </a:endParaRPr>
          </a:p>
          <a:p>
            <a:pPr rtl="0">
              <a:spcBef>
                <a:spcPts val="0"/>
              </a:spcBef>
              <a:spcAft>
                <a:spcPts val="0"/>
              </a:spcAft>
            </a:pPr>
            <a:br>
              <a:rPr lang="en-US" b="0" dirty="0">
                <a:effectLst/>
              </a:rPr>
            </a:br>
            <a:r>
              <a:rPr lang="en-US" b="0" i="0" u="none" strike="noStrike" dirty="0">
                <a:solidFill>
                  <a:srgbClr val="000000"/>
                </a:solidFill>
                <a:effectLst/>
                <a:latin typeface="Times New Roman" panose="02020603050405020304" pitchFamily="18" charset="0"/>
              </a:rPr>
              <a:t>Miller, C. T., Fraser, S. F., Levinger, I., </a:t>
            </a:r>
            <a:r>
              <a:rPr lang="en-US" b="0" i="0" u="none" strike="noStrike" dirty="0" err="1">
                <a:solidFill>
                  <a:srgbClr val="000000"/>
                </a:solidFill>
                <a:effectLst/>
                <a:latin typeface="Times New Roman" panose="02020603050405020304" pitchFamily="18" charset="0"/>
              </a:rPr>
              <a:t>Straznicky</a:t>
            </a:r>
            <a:r>
              <a:rPr lang="en-US" b="0" i="0" u="none" strike="noStrike" dirty="0">
                <a:solidFill>
                  <a:srgbClr val="000000"/>
                </a:solidFill>
                <a:effectLst/>
                <a:latin typeface="Times New Roman" panose="02020603050405020304" pitchFamily="18" charset="0"/>
              </a:rPr>
              <a:t>, N. E., Dixon, J. B., Reynolds, J., &amp; Selig, S. E. (2013). The effects of exercise training in addition to energy restriction on functional capacities and body composition in obese adults during weight loss: a systematic review. </a:t>
            </a:r>
            <a:r>
              <a:rPr lang="en-US" b="0" i="0" u="none" strike="noStrike" dirty="0" err="1">
                <a:solidFill>
                  <a:srgbClr val="000000"/>
                </a:solidFill>
                <a:effectLst/>
                <a:latin typeface="Times New Roman" panose="02020603050405020304" pitchFamily="18" charset="0"/>
              </a:rPr>
              <a:t>PloS</a:t>
            </a:r>
            <a:r>
              <a:rPr lang="en-US" b="0" i="0" u="none" strike="noStrike" dirty="0">
                <a:solidFill>
                  <a:srgbClr val="000000"/>
                </a:solidFill>
                <a:effectLst/>
                <a:latin typeface="Times New Roman" panose="02020603050405020304" pitchFamily="18" charset="0"/>
              </a:rPr>
              <a:t> one, 8(11), e81692. https://doi.org/10.1371/journal.pone.0081692 Retrieved from </a:t>
            </a:r>
            <a:endParaRPr lang="en-US" b="0" dirty="0">
              <a:effectLst/>
            </a:endParaRPr>
          </a:p>
          <a:p>
            <a:pPr rtl="0">
              <a:spcBef>
                <a:spcPts val="0"/>
              </a:spcBef>
              <a:spcAft>
                <a:spcPts val="0"/>
              </a:spcAft>
            </a:pPr>
            <a:r>
              <a:rPr lang="en-US" b="0" i="0" u="none" strike="noStrike" dirty="0">
                <a:solidFill>
                  <a:srgbClr val="000000"/>
                </a:solidFill>
                <a:effectLst/>
                <a:latin typeface="Times New Roman" panose="02020603050405020304" pitchFamily="18" charset="0"/>
              </a:rPr>
              <a:t>https://www.ncbi.nlm.nih.gov/pmc/articles/PMC3884087/</a:t>
            </a:r>
            <a:endParaRPr lang="en-US" b="0" dirty="0">
              <a:effectLst/>
            </a:endParaRPr>
          </a:p>
          <a:p>
            <a:pPr rtl="0">
              <a:spcBef>
                <a:spcPts val="0"/>
              </a:spcBef>
              <a:spcAft>
                <a:spcPts val="0"/>
              </a:spcAft>
            </a:pPr>
            <a:br>
              <a:rPr lang="en-US" b="0" dirty="0">
                <a:effectLst/>
              </a:rPr>
            </a:br>
            <a:r>
              <a:rPr lang="en-US" b="0" i="0" u="none" strike="noStrike" dirty="0">
                <a:solidFill>
                  <a:srgbClr val="000000"/>
                </a:solidFill>
                <a:effectLst/>
                <a:latin typeface="Times New Roman" panose="02020603050405020304" pitchFamily="18" charset="0"/>
              </a:rPr>
              <a:t>Villareal, D. T., Chode, S., </a:t>
            </a:r>
            <a:r>
              <a:rPr lang="en-US" b="0" i="0" u="none" strike="noStrike" dirty="0" err="1">
                <a:solidFill>
                  <a:srgbClr val="000000"/>
                </a:solidFill>
                <a:effectLst/>
                <a:latin typeface="Times New Roman" panose="02020603050405020304" pitchFamily="18" charset="0"/>
              </a:rPr>
              <a:t>Parimi</a:t>
            </a:r>
            <a:r>
              <a:rPr lang="en-US" b="0" i="0" u="none" strike="noStrike" dirty="0">
                <a:solidFill>
                  <a:srgbClr val="000000"/>
                </a:solidFill>
                <a:effectLst/>
                <a:latin typeface="Times New Roman" panose="02020603050405020304" pitchFamily="18" charset="0"/>
              </a:rPr>
              <a:t>, N., </a:t>
            </a:r>
            <a:r>
              <a:rPr lang="en-US" b="0" i="0" u="none" strike="noStrike" dirty="0" err="1">
                <a:solidFill>
                  <a:srgbClr val="000000"/>
                </a:solidFill>
                <a:effectLst/>
                <a:latin typeface="Times New Roman" panose="02020603050405020304" pitchFamily="18" charset="0"/>
              </a:rPr>
              <a:t>Sinacore</a:t>
            </a:r>
            <a:r>
              <a:rPr lang="en-US" b="0" i="0" u="none" strike="noStrike" dirty="0">
                <a:solidFill>
                  <a:srgbClr val="000000"/>
                </a:solidFill>
                <a:effectLst/>
                <a:latin typeface="Times New Roman" panose="02020603050405020304" pitchFamily="18" charset="0"/>
              </a:rPr>
              <a:t>, D. R., Hilton, T., </a:t>
            </a:r>
            <a:r>
              <a:rPr lang="en-US" b="0" i="0" u="none" strike="noStrike" dirty="0" err="1">
                <a:solidFill>
                  <a:srgbClr val="000000"/>
                </a:solidFill>
                <a:effectLst/>
                <a:latin typeface="Times New Roman" panose="02020603050405020304" pitchFamily="18" charset="0"/>
              </a:rPr>
              <a:t>Armamento</a:t>
            </a:r>
            <a:r>
              <a:rPr lang="en-US" b="0" i="0" u="none" strike="noStrike" dirty="0">
                <a:solidFill>
                  <a:srgbClr val="000000"/>
                </a:solidFill>
                <a:effectLst/>
                <a:latin typeface="Times New Roman" panose="02020603050405020304" pitchFamily="18" charset="0"/>
              </a:rPr>
              <a:t>-Villareal, R., Napoli, N., Qualls, C., &amp; Shah, K. (2011). Weight loss, exercise, or both and physical function in obese older adults. The New England journal of medicine, 364(13), 1218–1229. https://doi.org/10.1056/NEJMoa1008234</a:t>
            </a:r>
            <a:endParaRPr lang="en-US" b="0" dirty="0">
              <a:effectLst/>
            </a:endParaRPr>
          </a:p>
          <a:p>
            <a:pPr rtl="0">
              <a:spcBef>
                <a:spcPts val="0"/>
              </a:spcBef>
              <a:spcAft>
                <a:spcPts val="0"/>
              </a:spcAft>
            </a:pPr>
            <a:br>
              <a:rPr lang="en-US" b="0" dirty="0">
                <a:effectLst/>
              </a:rPr>
            </a:br>
            <a:r>
              <a:rPr lang="en-US" b="0" i="0" u="none" strike="noStrike" dirty="0">
                <a:solidFill>
                  <a:srgbClr val="000000"/>
                </a:solidFill>
                <a:effectLst/>
                <a:latin typeface="Times New Roman" panose="02020603050405020304" pitchFamily="18" charset="0"/>
              </a:rPr>
              <a:t>Villareal, D. T., Banks, M., </a:t>
            </a:r>
            <a:r>
              <a:rPr lang="en-US" b="0" i="0" u="none" strike="noStrike" dirty="0" err="1">
                <a:solidFill>
                  <a:srgbClr val="000000"/>
                </a:solidFill>
                <a:effectLst/>
                <a:latin typeface="Times New Roman" panose="02020603050405020304" pitchFamily="18" charset="0"/>
              </a:rPr>
              <a:t>Siener</a:t>
            </a:r>
            <a:r>
              <a:rPr lang="en-US" b="0" i="0" u="none" strike="noStrike" dirty="0">
                <a:solidFill>
                  <a:srgbClr val="000000"/>
                </a:solidFill>
                <a:effectLst/>
                <a:latin typeface="Times New Roman" panose="02020603050405020304" pitchFamily="18" charset="0"/>
              </a:rPr>
              <a:t>, C., </a:t>
            </a:r>
            <a:r>
              <a:rPr lang="en-US" b="0" i="0" u="none" strike="noStrike" dirty="0" err="1">
                <a:solidFill>
                  <a:srgbClr val="000000"/>
                </a:solidFill>
                <a:effectLst/>
                <a:latin typeface="Times New Roman" panose="02020603050405020304" pitchFamily="18" charset="0"/>
              </a:rPr>
              <a:t>Sinacore</a:t>
            </a:r>
            <a:r>
              <a:rPr lang="en-US" b="0" i="0" u="none" strike="noStrike" dirty="0">
                <a:solidFill>
                  <a:srgbClr val="000000"/>
                </a:solidFill>
                <a:effectLst/>
                <a:latin typeface="Times New Roman" panose="02020603050405020304" pitchFamily="18" charset="0"/>
              </a:rPr>
              <a:t>, D. R., &amp; Klein, S. (2004). Physical frailty and body composition in obese older adults and women. Obesity Research, 12(6), 913–920. https://doi.org/10.1038/oby.2004.111</a:t>
            </a:r>
            <a:endParaRPr lang="en-US" b="0" dirty="0">
              <a:effectLst/>
            </a:endParaRPr>
          </a:p>
          <a:p>
            <a:br>
              <a:rPr lang="en-US" b="0" dirty="0">
                <a:effectLst/>
              </a:rPr>
            </a:br>
            <a:br>
              <a:rPr lang="en-US" dirty="0"/>
            </a:br>
            <a:endParaRPr lang="en-US" b="0" dirty="0">
              <a:effectLst/>
            </a:endParaRPr>
          </a:p>
          <a:p>
            <a:br>
              <a:rPr lang="en-US" dirty="0"/>
            </a:br>
            <a:br>
              <a:rPr lang="en-US" dirty="0"/>
            </a:br>
            <a:endParaRPr lang="en-US" dirty="0"/>
          </a:p>
        </p:txBody>
      </p:sp>
    </p:spTree>
    <p:extLst>
      <p:ext uri="{BB962C8B-B14F-4D97-AF65-F5344CB8AC3E}">
        <p14:creationId xmlns:p14="http://schemas.microsoft.com/office/powerpoint/2010/main" val="1343919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EB7A5-1C95-DA23-53AC-8960B0A2BDCA}"/>
              </a:ext>
            </a:extLst>
          </p:cNvPr>
          <p:cNvSpPr>
            <a:spLocks noGrp="1"/>
          </p:cNvSpPr>
          <p:nvPr>
            <p:ph type="title"/>
          </p:nvPr>
        </p:nvSpPr>
        <p:spPr>
          <a:xfrm>
            <a:off x="8532813" y="102887"/>
            <a:ext cx="3125787" cy="582912"/>
          </a:xfrm>
        </p:spPr>
        <p:txBody>
          <a:bodyPr/>
          <a:lstStyle/>
          <a:p>
            <a:r>
              <a:rPr lang="en-US" dirty="0"/>
              <a:t>Obese people</a:t>
            </a:r>
          </a:p>
        </p:txBody>
      </p:sp>
      <p:sp>
        <p:nvSpPr>
          <p:cNvPr id="4" name="Text Placeholder 3">
            <a:extLst>
              <a:ext uri="{FF2B5EF4-FFF2-40B4-BE49-F238E27FC236}">
                <a16:creationId xmlns:a16="http://schemas.microsoft.com/office/drawing/2014/main" id="{D5BBF93F-6900-8854-80CA-3813D9614D49}"/>
              </a:ext>
            </a:extLst>
          </p:cNvPr>
          <p:cNvSpPr>
            <a:spLocks noGrp="1"/>
          </p:cNvSpPr>
          <p:nvPr>
            <p:ph type="body" sz="half" idx="2"/>
          </p:nvPr>
        </p:nvSpPr>
        <p:spPr>
          <a:xfrm>
            <a:off x="8532813" y="811161"/>
            <a:ext cx="3125787" cy="5943952"/>
          </a:xfrm>
        </p:spPr>
        <p:txBody>
          <a:bodyPr>
            <a:normAutofit lnSpcReduction="10000"/>
          </a:bodyPr>
          <a:lstStyle/>
          <a:p>
            <a:r>
              <a:rPr lang="en-US" dirty="0"/>
              <a:t> </a:t>
            </a:r>
            <a:r>
              <a:rPr lang="en-US" sz="2000" dirty="0"/>
              <a:t>Can have common conditions </a:t>
            </a:r>
          </a:p>
          <a:p>
            <a:r>
              <a:rPr lang="en-US" sz="2000" dirty="0"/>
              <a:t>such as diabetes mellitus, cardiovascular disease</a:t>
            </a:r>
          </a:p>
          <a:p>
            <a:r>
              <a:rPr lang="en-US" sz="2000" dirty="0"/>
              <a:t>, sleep apnea, dyspnea, </a:t>
            </a:r>
          </a:p>
          <a:p>
            <a:r>
              <a:rPr lang="en-US" sz="2000" dirty="0"/>
              <a:t>mental illness, </a:t>
            </a:r>
          </a:p>
          <a:p>
            <a:r>
              <a:rPr lang="en-US" sz="2000" dirty="0"/>
              <a:t>osteoarthritis, foot and ankle tendinitis, </a:t>
            </a:r>
          </a:p>
          <a:p>
            <a:r>
              <a:rPr lang="en-US" sz="2000" dirty="0"/>
              <a:t>plantar fasciitis,</a:t>
            </a:r>
          </a:p>
          <a:p>
            <a:r>
              <a:rPr lang="en-US" sz="2000" dirty="0"/>
              <a:t> low back pain </a:t>
            </a:r>
          </a:p>
          <a:p>
            <a:r>
              <a:rPr lang="en-US" sz="2000" dirty="0"/>
              <a:t>and chronic lower extremity pain.</a:t>
            </a:r>
          </a:p>
          <a:p>
            <a:r>
              <a:rPr lang="en-US" sz="2000" dirty="0"/>
              <a:t> They may also experience low exercise capacity, </a:t>
            </a:r>
          </a:p>
          <a:p>
            <a:r>
              <a:rPr lang="en-US" sz="2000" dirty="0"/>
              <a:t>physical disability, and breathlessness </a:t>
            </a:r>
          </a:p>
          <a:p>
            <a:r>
              <a:rPr lang="en-US" sz="2000" dirty="0"/>
              <a:t>that determine physical inactivity. (Miller et al., 2013)</a:t>
            </a:r>
          </a:p>
        </p:txBody>
      </p:sp>
      <p:pic>
        <p:nvPicPr>
          <p:cNvPr id="11" name="Picture Placeholder 10">
            <a:extLst>
              <a:ext uri="{FF2B5EF4-FFF2-40B4-BE49-F238E27FC236}">
                <a16:creationId xmlns:a16="http://schemas.microsoft.com/office/drawing/2014/main" id="{D1C58CA0-B158-110A-84BD-279F95B6CCE2}"/>
              </a:ext>
              <a:ext uri="{C183D7F6-B498-43B3-948B-1728B52AA6E4}">
                <adec:decorative xmlns:adec="http://schemas.microsoft.com/office/drawing/2017/decorative" val="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777" r="16777"/>
          <a:stretch>
            <a:fillRect/>
          </a:stretch>
        </p:blipFill>
        <p:spPr>
          <a:xfrm>
            <a:off x="0" y="102887"/>
            <a:ext cx="8101584" cy="6755113"/>
          </a:xfrm>
        </p:spPr>
      </p:pic>
    </p:spTree>
    <p:extLst>
      <p:ext uri="{BB962C8B-B14F-4D97-AF65-F5344CB8AC3E}">
        <p14:creationId xmlns:p14="http://schemas.microsoft.com/office/powerpoint/2010/main" val="14332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EB7A5-1C95-DA23-53AC-8960B0A2BDCA}"/>
              </a:ext>
            </a:extLst>
          </p:cNvPr>
          <p:cNvSpPr>
            <a:spLocks noGrp="1"/>
          </p:cNvSpPr>
          <p:nvPr>
            <p:ph type="title"/>
          </p:nvPr>
        </p:nvSpPr>
        <p:spPr>
          <a:xfrm>
            <a:off x="1524000" y="457200"/>
            <a:ext cx="9144000" cy="1143000"/>
          </a:xfrm>
          <a:ln/>
        </p:spPr>
        <p:style>
          <a:lnRef idx="2">
            <a:schemeClr val="accent1">
              <a:shade val="50000"/>
            </a:schemeClr>
          </a:lnRef>
          <a:fillRef idx="1">
            <a:schemeClr val="accent1"/>
          </a:fillRef>
          <a:effectRef idx="0">
            <a:schemeClr val="accent1"/>
          </a:effectRef>
          <a:fontRef idx="minor">
            <a:schemeClr val="lt1"/>
          </a:fontRef>
        </p:style>
        <p:txBody>
          <a:bodyPr anchor="b">
            <a:normAutofit/>
          </a:bodyPr>
          <a:lstStyle/>
          <a:p>
            <a:r>
              <a:rPr lang="en-US" dirty="0"/>
              <a:t>Obese people</a:t>
            </a:r>
          </a:p>
        </p:txBody>
      </p:sp>
      <p:sp>
        <p:nvSpPr>
          <p:cNvPr id="4" name="Text Placeholder 3">
            <a:extLst>
              <a:ext uri="{FF2B5EF4-FFF2-40B4-BE49-F238E27FC236}">
                <a16:creationId xmlns:a16="http://schemas.microsoft.com/office/drawing/2014/main" id="{D5BBF93F-6900-8854-80CA-3813D9614D49}"/>
              </a:ext>
            </a:extLst>
          </p:cNvPr>
          <p:cNvSpPr>
            <a:spLocks noGrp="1"/>
          </p:cNvSpPr>
          <p:nvPr>
            <p:ph sz="half" idx="1"/>
          </p:nvPr>
        </p:nvSpPr>
        <p:spPr>
          <a:xfrm>
            <a:off x="1524000" y="1714500"/>
            <a:ext cx="4495800" cy="4462272"/>
          </a:xfrm>
        </p:spPr>
        <p:style>
          <a:lnRef idx="1">
            <a:schemeClr val="accent1"/>
          </a:lnRef>
          <a:fillRef idx="3">
            <a:schemeClr val="accent1"/>
          </a:fillRef>
          <a:effectRef idx="2">
            <a:schemeClr val="accent1"/>
          </a:effectRef>
          <a:fontRef idx="minor">
            <a:schemeClr val="lt1"/>
          </a:fontRef>
        </p:style>
        <p:txBody>
          <a:bodyPr>
            <a:noAutofit/>
          </a:bodyPr>
          <a:lstStyle/>
          <a:p>
            <a:r>
              <a:rPr lang="en-US" sz="2400" dirty="0"/>
              <a:t> </a:t>
            </a:r>
            <a:r>
              <a:rPr lang="en-US" sz="2400" dirty="0">
                <a:latin typeface="Times New Roman" panose="02020603050405020304" pitchFamily="18" charset="0"/>
                <a:cs typeface="Times New Roman" panose="02020603050405020304" pitchFamily="18" charset="0"/>
              </a:rPr>
              <a:t>have an “increased risk of pain </a:t>
            </a:r>
            <a:r>
              <a:rPr lang="en-US" sz="2400" b="0" i="0" u="none" strike="noStrike" dirty="0">
                <a:effectLst/>
                <a:latin typeface="Times New Roman" panose="02020603050405020304" pitchFamily="18" charset="0"/>
                <a:cs typeface="Times New Roman" panose="02020603050405020304" pitchFamily="18" charset="0"/>
              </a:rPr>
              <a:t>and injury at work</a:t>
            </a:r>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a:t>
            </a:r>
            <a:r>
              <a:rPr lang="en-US" sz="2400" b="0" i="0" u="none" strike="noStrike" dirty="0">
                <a:effectLst/>
                <a:latin typeface="Times New Roman" panose="02020603050405020304" pitchFamily="18" charset="0"/>
                <a:cs typeface="Times New Roman" panose="02020603050405020304" pitchFamily="18" charset="0"/>
              </a:rPr>
              <a:t>nd therefore, an </a:t>
            </a:r>
            <a:r>
              <a:rPr lang="en-US" sz="2400" dirty="0">
                <a:latin typeface="Times New Roman" panose="02020603050405020304" pitchFamily="18" charset="0"/>
                <a:cs typeface="Times New Roman" panose="02020603050405020304" pitchFamily="18" charset="0"/>
              </a:rPr>
              <a:t>“</a:t>
            </a:r>
            <a:r>
              <a:rPr lang="en-US" sz="2400" b="0" i="0" u="none" strike="noStrike" dirty="0">
                <a:effectLst/>
                <a:latin typeface="Times New Roman" panose="02020603050405020304" pitchFamily="18" charset="0"/>
                <a:cs typeface="Times New Roman" panose="02020603050405020304" pitchFamily="18" charset="0"/>
              </a:rPr>
              <a:t>impaired work capability”</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a:solidFill>
                  <a:schemeClr val="bg1"/>
                </a:solidFill>
                <a:effectLst/>
                <a:latin typeface="Times New Roman" panose="02020603050405020304" pitchFamily="18" charset="0"/>
                <a:cs typeface="Times New Roman" panose="02020603050405020304" pitchFamily="18" charset="0"/>
              </a:rPr>
              <a:t>(</a:t>
            </a:r>
            <a:r>
              <a:rPr lang="en-US" sz="2400" b="0" i="0" u="none" strike="noStrike" dirty="0" err="1">
                <a:solidFill>
                  <a:schemeClr val="bg1"/>
                </a:solidFill>
                <a:effectLst/>
                <a:latin typeface="Times New Roman" panose="02020603050405020304" pitchFamily="18" charset="0"/>
                <a:cs typeface="Times New Roman" panose="02020603050405020304" pitchFamily="18" charset="0"/>
              </a:rPr>
              <a:t>Capodaglio</a:t>
            </a:r>
            <a:r>
              <a:rPr lang="en-US" sz="2400" b="0" i="0" u="none" strike="noStrike" dirty="0">
                <a:solidFill>
                  <a:schemeClr val="bg1"/>
                </a:solidFill>
                <a:effectLst/>
                <a:latin typeface="Times New Roman" panose="02020603050405020304" pitchFamily="18" charset="0"/>
                <a:cs typeface="Times New Roman" panose="02020603050405020304" pitchFamily="18" charset="0"/>
              </a:rPr>
              <a:t> et al., 2010)</a:t>
            </a:r>
          </a:p>
          <a:p>
            <a:endParaRPr lang="en-US" sz="2400" b="0" i="0" u="none" strike="noStrike" dirty="0">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2400" dirty="0">
                <a:latin typeface="Times New Roman" panose="02020603050405020304" pitchFamily="18" charset="0"/>
                <a:cs typeface="Times New Roman" panose="02020603050405020304" pitchFamily="18" charset="0"/>
              </a:rPr>
              <a:t>At home, they have a </a:t>
            </a:r>
            <a:r>
              <a:rPr lang="en-US" sz="2400" b="0" i="0" u="none" strike="noStrike" dirty="0">
                <a:effectLst/>
                <a:latin typeface="Times New Roman" panose="02020603050405020304" pitchFamily="18" charset="0"/>
                <a:cs typeface="Times New Roman" panose="02020603050405020304" pitchFamily="18" charset="0"/>
              </a:rPr>
              <a:t>low functional capacity to do basic household activities and encounter challenges in engaging in social activities.</a:t>
            </a:r>
            <a:endParaRPr lang="en-US" sz="2400" b="0" dirty="0">
              <a:effectLst/>
              <a:latin typeface="Times New Roman" panose="02020603050405020304" pitchFamily="18" charset="0"/>
              <a:cs typeface="Times New Roman" panose="02020603050405020304" pitchFamily="18" charset="0"/>
            </a:endParaRPr>
          </a:p>
          <a:p>
            <a:br>
              <a:rPr lang="en-US" sz="2400" dirty="0"/>
            </a:br>
            <a:endParaRPr lang="en-US" sz="2400" b="0" i="0" u="none" strike="noStrike" dirty="0">
              <a:effectLst/>
            </a:endParaRPr>
          </a:p>
          <a:p>
            <a:endParaRPr lang="en-US" sz="2400" dirty="0"/>
          </a:p>
          <a:p>
            <a:r>
              <a:rPr lang="en-US" sz="2400" dirty="0"/>
              <a:t>(</a:t>
            </a:r>
            <a:r>
              <a:rPr lang="en-US" sz="2400" dirty="0" err="1"/>
              <a:t>Capodocio</a:t>
            </a:r>
            <a:r>
              <a:rPr lang="en-US" sz="2400" dirty="0"/>
              <a:t> et al., 2013)</a:t>
            </a:r>
          </a:p>
        </p:txBody>
      </p:sp>
      <p:pic>
        <p:nvPicPr>
          <p:cNvPr id="16" name="Picture Placeholder 15" descr="A person lying on a couch&#10;&#10;Description automatically generated with medium confidence">
            <a:extLst>
              <a:ext uri="{FF2B5EF4-FFF2-40B4-BE49-F238E27FC236}">
                <a16:creationId xmlns:a16="http://schemas.microsoft.com/office/drawing/2014/main" id="{A6D05B1B-AE89-CFFA-87DF-ECC4CD0F4F5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33747"/>
          <a:stretch/>
        </p:blipFill>
        <p:spPr>
          <a:xfrm>
            <a:off x="6172200" y="1714500"/>
            <a:ext cx="4495800" cy="4462272"/>
          </a:xfrm>
          <a:noFill/>
        </p:spPr>
      </p:pic>
    </p:spTree>
    <p:extLst>
      <p:ext uri="{BB962C8B-B14F-4D97-AF65-F5344CB8AC3E}">
        <p14:creationId xmlns:p14="http://schemas.microsoft.com/office/powerpoint/2010/main" val="3583220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32813" y="530943"/>
            <a:ext cx="3125787" cy="752168"/>
          </a:xfrm>
        </p:spPr>
        <p:txBody>
          <a:bodyPr vert="horz" lIns="91440" tIns="45720" rIns="91440" bIns="45720" rtlCol="0" anchor="b">
            <a:normAutofit/>
          </a:bodyPr>
          <a:lstStyle/>
          <a:p>
            <a:r>
              <a:rPr lang="en-US" kern="1200" cap="all" baseline="0" dirty="0">
                <a:latin typeface="+mj-lt"/>
                <a:ea typeface="+mj-ea"/>
                <a:cs typeface="+mj-cs"/>
              </a:rPr>
              <a:t>In obese adults</a:t>
            </a:r>
          </a:p>
        </p:txBody>
      </p:sp>
      <p:pic>
        <p:nvPicPr>
          <p:cNvPr id="6" name="Picture Placeholder 5" descr="A plate of food&#10;&#10;Description automatically generated with low confidence">
            <a:extLst>
              <a:ext uri="{FF2B5EF4-FFF2-40B4-BE49-F238E27FC236}">
                <a16:creationId xmlns:a16="http://schemas.microsoft.com/office/drawing/2014/main" id="{8F0D8C2F-9065-8C6C-53F7-77606D47A55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1146" r="-1" b="-1"/>
          <a:stretch/>
        </p:blipFill>
        <p:spPr>
          <a:xfrm>
            <a:off x="20" y="10"/>
            <a:ext cx="8101564" cy="6857989"/>
          </a:xfrm>
          <a:noFill/>
        </p:spPr>
      </p:pic>
      <p:sp>
        <p:nvSpPr>
          <p:cNvPr id="18" name="TextBox 17">
            <a:extLst>
              <a:ext uri="{FF2B5EF4-FFF2-40B4-BE49-F238E27FC236}">
                <a16:creationId xmlns:a16="http://schemas.microsoft.com/office/drawing/2014/main" id="{02AAB7AE-8EE7-4653-29E3-9FE397481155}"/>
              </a:ext>
            </a:extLst>
          </p:cNvPr>
          <p:cNvSpPr txBox="1"/>
          <p:nvPr/>
        </p:nvSpPr>
        <p:spPr>
          <a:xfrm>
            <a:off x="8532813" y="1489587"/>
            <a:ext cx="3125787" cy="4682614"/>
          </a:xfrm>
          <a:prstGeom prst="rect">
            <a:avLst/>
          </a:prstGeom>
        </p:spPr>
        <p:txBody>
          <a:bodyPr vert="horz" lIns="91440" tIns="45720" rIns="91440" bIns="45720" rtlCol="0">
            <a:noAutofit/>
          </a:bodyPr>
          <a:lstStyle/>
          <a:p>
            <a:pPr>
              <a:lnSpc>
                <a:spcPct val="90000"/>
              </a:lnSpc>
              <a:spcBef>
                <a:spcPts val="800"/>
              </a:spcBef>
              <a:buClr>
                <a:schemeClr val="accent1">
                  <a:lumMod val="50000"/>
                </a:schemeClr>
              </a:buClr>
              <a:buSzPct val="100000"/>
            </a:pPr>
            <a:r>
              <a:rPr lang="en-US" sz="2400" kern="1200" dirty="0">
                <a:solidFill>
                  <a:schemeClr val="bg1"/>
                </a:solidFill>
                <a:latin typeface="Times New Roman" panose="02020603050405020304" pitchFamily="18" charset="0"/>
                <a:cs typeface="Times New Roman" panose="02020603050405020304" pitchFamily="18" charset="0"/>
              </a:rPr>
              <a:t>Exercise training and energy restriction have a great impact </a:t>
            </a:r>
          </a:p>
          <a:p>
            <a:pPr>
              <a:lnSpc>
                <a:spcPct val="90000"/>
              </a:lnSpc>
              <a:spcBef>
                <a:spcPts val="800"/>
              </a:spcBef>
              <a:buClr>
                <a:schemeClr val="accent1">
                  <a:lumMod val="50000"/>
                </a:schemeClr>
              </a:buClr>
              <a:buSzPct val="100000"/>
            </a:pPr>
            <a:r>
              <a:rPr lang="en-US" sz="2400" kern="1200" dirty="0">
                <a:solidFill>
                  <a:schemeClr val="bg1"/>
                </a:solidFill>
                <a:latin typeface="Times New Roman" panose="02020603050405020304" pitchFamily="18" charset="0"/>
                <a:cs typeface="Times New Roman" panose="02020603050405020304" pitchFamily="18" charset="0"/>
              </a:rPr>
              <a:t>on physical function,  </a:t>
            </a:r>
          </a:p>
          <a:p>
            <a:pPr>
              <a:lnSpc>
                <a:spcPct val="90000"/>
              </a:lnSpc>
              <a:spcBef>
                <a:spcPts val="800"/>
              </a:spcBef>
              <a:buClr>
                <a:schemeClr val="accent1">
                  <a:lumMod val="50000"/>
                </a:schemeClr>
              </a:buClr>
              <a:buSzPct val="100000"/>
            </a:pPr>
            <a:r>
              <a:rPr lang="en-US" sz="2400" kern="1200" dirty="0">
                <a:solidFill>
                  <a:schemeClr val="bg1"/>
                </a:solidFill>
                <a:latin typeface="Times New Roman" panose="02020603050405020304" pitchFamily="18" charset="0"/>
                <a:cs typeface="Times New Roman" panose="02020603050405020304" pitchFamily="18" charset="0"/>
              </a:rPr>
              <a:t>fat mass loss (with the preservation of lean mass),</a:t>
            </a:r>
          </a:p>
          <a:p>
            <a:pPr>
              <a:lnSpc>
                <a:spcPct val="90000"/>
              </a:lnSpc>
              <a:spcBef>
                <a:spcPts val="800"/>
              </a:spcBef>
              <a:buClr>
                <a:schemeClr val="accent1">
                  <a:lumMod val="50000"/>
                </a:schemeClr>
              </a:buClr>
              <a:buSzPct val="100000"/>
            </a:pPr>
            <a:r>
              <a:rPr lang="en-US" sz="2400" kern="1200" dirty="0">
                <a:solidFill>
                  <a:schemeClr val="bg1"/>
                </a:solidFill>
                <a:latin typeface="Times New Roman" panose="02020603050405020304" pitchFamily="18" charset="0"/>
                <a:cs typeface="Times New Roman" panose="02020603050405020304" pitchFamily="18" charset="0"/>
              </a:rPr>
              <a:t>body composition, cardiovascular fitness, </a:t>
            </a:r>
          </a:p>
          <a:p>
            <a:pPr>
              <a:lnSpc>
                <a:spcPct val="90000"/>
              </a:lnSpc>
              <a:spcBef>
                <a:spcPts val="800"/>
              </a:spcBef>
              <a:buClr>
                <a:schemeClr val="accent1">
                  <a:lumMod val="50000"/>
                </a:schemeClr>
              </a:buClr>
              <a:buSzPct val="100000"/>
            </a:pPr>
            <a:endParaRPr lang="en-US" sz="2400" kern="1200" dirty="0">
              <a:solidFill>
                <a:schemeClr val="bg1"/>
              </a:solidFill>
              <a:latin typeface="Times New Roman" panose="02020603050405020304" pitchFamily="18" charset="0"/>
              <a:cs typeface="Times New Roman" panose="02020603050405020304" pitchFamily="18" charset="0"/>
            </a:endParaRPr>
          </a:p>
          <a:p>
            <a:pPr>
              <a:lnSpc>
                <a:spcPct val="90000"/>
              </a:lnSpc>
              <a:spcBef>
                <a:spcPts val="800"/>
              </a:spcBef>
              <a:buClr>
                <a:schemeClr val="accent1">
                  <a:lumMod val="50000"/>
                </a:schemeClr>
              </a:buClr>
              <a:buSzPct val="100000"/>
            </a:pPr>
            <a:r>
              <a:rPr lang="en-US" sz="2400" kern="1200" dirty="0">
                <a:solidFill>
                  <a:schemeClr val="bg1"/>
                </a:solidFill>
                <a:latin typeface="Times New Roman" panose="02020603050405020304" pitchFamily="18" charset="0"/>
                <a:cs typeface="Times New Roman" panose="02020603050405020304" pitchFamily="18" charset="0"/>
              </a:rPr>
              <a:t>and muscle strength (Miller et al., 2013)</a:t>
            </a:r>
          </a:p>
        </p:txBody>
      </p:sp>
    </p:spTree>
    <p:extLst>
      <p:ext uri="{BB962C8B-B14F-4D97-AF65-F5344CB8AC3E}">
        <p14:creationId xmlns:p14="http://schemas.microsoft.com/office/powerpoint/2010/main" val="25661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4267" y="-1385453"/>
            <a:ext cx="3465223" cy="2812472"/>
          </a:xfrm>
        </p:spPr>
        <p:txBody>
          <a:bodyPr anchor="b">
            <a:normAutofit/>
          </a:bodyPr>
          <a:lstStyle/>
          <a:p>
            <a:r>
              <a:rPr lang="en-US" sz="2400" dirty="0"/>
              <a:t>In obese adults</a:t>
            </a:r>
          </a:p>
        </p:txBody>
      </p:sp>
      <p:sp>
        <p:nvSpPr>
          <p:cNvPr id="18" name="TextBox 17">
            <a:extLst>
              <a:ext uri="{FF2B5EF4-FFF2-40B4-BE49-F238E27FC236}">
                <a16:creationId xmlns:a16="http://schemas.microsoft.com/office/drawing/2014/main" id="{02AAB7AE-8EE7-4653-29E3-9FE397481155}"/>
              </a:ext>
            </a:extLst>
          </p:cNvPr>
          <p:cNvSpPr txBox="1"/>
          <p:nvPr/>
        </p:nvSpPr>
        <p:spPr>
          <a:xfrm>
            <a:off x="8394267" y="3059669"/>
            <a:ext cx="3465223" cy="3477875"/>
          </a:xfrm>
          <a:prstGeom prst="rect">
            <a:avLst/>
          </a:prstGeom>
          <a:noFill/>
        </p:spPr>
        <p:txBody>
          <a:bodyPr wrap="square">
            <a:spAutoFit/>
          </a:bodyPr>
          <a:lstStyle/>
          <a:p>
            <a:r>
              <a:rPr lang="en-US" sz="2000" dirty="0">
                <a:solidFill>
                  <a:schemeClr val="bg1"/>
                </a:solidFill>
              </a:rPr>
              <a:t>Repeated aerobic and resistance training  “will strengthen physical fitness</a:t>
            </a:r>
          </a:p>
          <a:p>
            <a:endParaRPr lang="en-US" sz="2000" dirty="0">
              <a:solidFill>
                <a:schemeClr val="bg1"/>
              </a:solidFill>
            </a:endParaRPr>
          </a:p>
          <a:p>
            <a:r>
              <a:rPr lang="en-US" sz="2000" dirty="0">
                <a:solidFill>
                  <a:schemeClr val="bg1"/>
                </a:solidFill>
              </a:rPr>
              <a:t> and functional capacity </a:t>
            </a:r>
          </a:p>
          <a:p>
            <a:endParaRPr lang="en-US" sz="2000" dirty="0">
              <a:solidFill>
                <a:schemeClr val="bg1"/>
              </a:solidFill>
            </a:endParaRPr>
          </a:p>
          <a:p>
            <a:r>
              <a:rPr lang="en-US" sz="2000" dirty="0">
                <a:solidFill>
                  <a:schemeClr val="bg1"/>
                </a:solidFill>
              </a:rPr>
              <a:t>by improving endurance, muscular strength, power, cardiorespiratory and vascular fitness”. </a:t>
            </a:r>
          </a:p>
          <a:p>
            <a:r>
              <a:rPr lang="en-US" sz="2000" dirty="0">
                <a:solidFill>
                  <a:schemeClr val="bg1"/>
                </a:solidFill>
              </a:rPr>
              <a:t>(Miller et al., 2013)</a:t>
            </a:r>
          </a:p>
        </p:txBody>
      </p:sp>
      <p:pic>
        <p:nvPicPr>
          <p:cNvPr id="6" name="Picture Placeholder 5" descr="A person running on a road&#10;&#10;Description automatically generated with low confidence">
            <a:extLst>
              <a:ext uri="{FF2B5EF4-FFF2-40B4-BE49-F238E27FC236}">
                <a16:creationId xmlns:a16="http://schemas.microsoft.com/office/drawing/2014/main" id="{866A9EBD-6184-3C66-55AD-42123BDF17A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650" r="10650"/>
          <a:stretch>
            <a:fillRect/>
          </a:stretch>
        </p:blipFill>
        <p:spPr/>
      </p:pic>
    </p:spTree>
    <p:extLst>
      <p:ext uri="{BB962C8B-B14F-4D97-AF65-F5344CB8AC3E}">
        <p14:creationId xmlns:p14="http://schemas.microsoft.com/office/powerpoint/2010/main" val="283761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4267" y="-1385454"/>
            <a:ext cx="3797733" cy="2860293"/>
          </a:xfrm>
        </p:spPr>
        <p:txBody>
          <a:bodyPr anchor="b">
            <a:normAutofit fontScale="90000"/>
          </a:bodyPr>
          <a:lstStyle/>
          <a:p>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700" dirty="0">
                <a:latin typeface="Times New Roman" panose="02020603050405020304" pitchFamily="18" charset="0"/>
                <a:cs typeface="Times New Roman" panose="02020603050405020304" pitchFamily="18" charset="0"/>
              </a:rPr>
              <a:t>Research study aims</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 Miller et al., 2013)</a:t>
            </a:r>
            <a:br>
              <a:rPr lang="en-US" sz="2700" dirty="0">
                <a:latin typeface="Times New Roman" panose="02020603050405020304" pitchFamily="18" charset="0"/>
                <a:cs typeface="Times New Roman" panose="02020603050405020304" pitchFamily="18" charset="0"/>
              </a:rPr>
            </a:br>
            <a:endParaRPr lang="en-US" sz="27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2AAB7AE-8EE7-4653-29E3-9FE397481155}"/>
              </a:ext>
            </a:extLst>
          </p:cNvPr>
          <p:cNvSpPr txBox="1"/>
          <p:nvPr/>
        </p:nvSpPr>
        <p:spPr>
          <a:xfrm>
            <a:off x="8394267" y="3059669"/>
            <a:ext cx="3419191" cy="3400125"/>
          </a:xfrm>
          <a:prstGeom prst="rect">
            <a:avLst/>
          </a:prstGeom>
          <a:noFill/>
        </p:spPr>
        <p:txBody>
          <a:bodyPr wrap="square">
            <a:spAutoFit/>
          </a:bodyPr>
          <a:lstStyle/>
          <a:p>
            <a:pPr rtl="0">
              <a:spcBef>
                <a:spcPts val="0"/>
              </a:spcBef>
              <a:spcAft>
                <a:spcPts val="0"/>
              </a:spcAft>
            </a:pPr>
            <a:r>
              <a:rPr lang="en-US" sz="2400" b="0" i="0" u="none" strike="noStrike" dirty="0">
                <a:solidFill>
                  <a:schemeClr val="bg1"/>
                </a:solidFill>
                <a:effectLst/>
                <a:latin typeface="Times New Roman" panose="02020603050405020304" pitchFamily="18" charset="0"/>
              </a:rPr>
              <a:t>" to analyze the effects of exercise training when complements an energy restriction regimen and the consequent positive changes in body composition, cardiovascular and muscular fitness”</a:t>
            </a:r>
            <a:endParaRPr lang="en-US" sz="2000" dirty="0">
              <a:solidFill>
                <a:schemeClr val="bg1"/>
              </a:solidFill>
            </a:endParaRPr>
          </a:p>
        </p:txBody>
      </p:sp>
      <p:pic>
        <p:nvPicPr>
          <p:cNvPr id="15" name="Picture Placeholder 14" descr="A person working out in a gym&#10;&#10;Description automatically generated with medium confidence">
            <a:extLst>
              <a:ext uri="{FF2B5EF4-FFF2-40B4-BE49-F238E27FC236}">
                <a16:creationId xmlns:a16="http://schemas.microsoft.com/office/drawing/2014/main" id="{354CA68A-A4FF-F86F-7A22-A0028031399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547" r="15547"/>
          <a:stretch>
            <a:fillRect/>
          </a:stretch>
        </p:blipFill>
        <p:spPr/>
      </p:pic>
    </p:spTree>
    <p:extLst>
      <p:ext uri="{BB962C8B-B14F-4D97-AF65-F5344CB8AC3E}">
        <p14:creationId xmlns:p14="http://schemas.microsoft.com/office/powerpoint/2010/main" val="2010195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0" y="-1385453"/>
            <a:ext cx="3962399" cy="2329350"/>
          </a:xfrm>
        </p:spPr>
        <p:txBody>
          <a:bodyPr anchor="b">
            <a:normAutofit/>
          </a:bodyPr>
          <a:lstStyle/>
          <a:p>
            <a:pPr rtl="0">
              <a:spcBef>
                <a:spcPts val="0"/>
              </a:spcBef>
              <a:spcAft>
                <a:spcPts val="0"/>
              </a:spcAft>
            </a:pPr>
            <a:r>
              <a:rPr lang="en-US" sz="2400" b="0" i="0" u="none" strike="noStrike" dirty="0">
                <a:effectLst/>
                <a:latin typeface="Times New Roman" panose="02020603050405020304" pitchFamily="18" charset="0"/>
              </a:rPr>
              <a:t>Research Study Methods 1</a:t>
            </a:r>
            <a:endParaRPr lang="en-US" sz="2400" dirty="0"/>
          </a:p>
        </p:txBody>
      </p:sp>
      <p:sp>
        <p:nvSpPr>
          <p:cNvPr id="18" name="TextBox 17">
            <a:extLst>
              <a:ext uri="{FF2B5EF4-FFF2-40B4-BE49-F238E27FC236}">
                <a16:creationId xmlns:a16="http://schemas.microsoft.com/office/drawing/2014/main" id="{02AAB7AE-8EE7-4653-29E3-9FE397481155}"/>
              </a:ext>
            </a:extLst>
          </p:cNvPr>
          <p:cNvSpPr txBox="1"/>
          <p:nvPr/>
        </p:nvSpPr>
        <p:spPr>
          <a:xfrm>
            <a:off x="8101584" y="737419"/>
            <a:ext cx="4090415" cy="6247864"/>
          </a:xfrm>
          <a:prstGeom prst="rect">
            <a:avLst/>
          </a:prstGeom>
          <a:noFill/>
        </p:spPr>
        <p:txBody>
          <a:bodyPr wrap="square">
            <a:spAutoFit/>
          </a:bodyPr>
          <a:lstStyle/>
          <a:p>
            <a:pPr rtl="0">
              <a:spcBef>
                <a:spcPts val="0"/>
              </a:spcBef>
              <a:spcAft>
                <a:spcPts val="0"/>
              </a:spcAft>
            </a:pPr>
            <a:endParaRPr lang="en-US" sz="2000" b="0" i="0" u="none" strike="noStrike" dirty="0">
              <a:solidFill>
                <a:schemeClr val="bg1"/>
              </a:solidFill>
              <a:effectLst/>
              <a:latin typeface="Times New Roman" panose="02020603050405020304" pitchFamily="18" charset="0"/>
            </a:endParaRPr>
          </a:p>
          <a:p>
            <a:pPr rtl="0">
              <a:spcBef>
                <a:spcPts val="0"/>
              </a:spcBef>
              <a:spcAft>
                <a:spcPts val="0"/>
              </a:spcAft>
            </a:pPr>
            <a:r>
              <a:rPr lang="en-US" sz="2000" b="0" i="0" u="none" strike="noStrike" dirty="0">
                <a:solidFill>
                  <a:schemeClr val="bg1"/>
                </a:solidFill>
                <a:effectLst/>
                <a:latin typeface="Times New Roman" panose="02020603050405020304" pitchFamily="18" charset="0"/>
              </a:rPr>
              <a:t>Researchers selected from the electronic databases (Medline, Embase, and </a:t>
            </a:r>
            <a:r>
              <a:rPr lang="en-US" sz="2000" b="0" i="0" u="none" strike="noStrike" dirty="0" err="1">
                <a:solidFill>
                  <a:schemeClr val="bg1"/>
                </a:solidFill>
                <a:effectLst/>
                <a:latin typeface="Times New Roman" panose="02020603050405020304" pitchFamily="18" charset="0"/>
              </a:rPr>
              <a:t>Cinahl</a:t>
            </a:r>
            <a:r>
              <a:rPr lang="en-US" sz="2000" b="0" i="0" u="none" strike="noStrike" dirty="0">
                <a:solidFill>
                  <a:schemeClr val="bg1"/>
                </a:solidFill>
                <a:effectLst/>
                <a:latin typeface="Times New Roman" panose="02020603050405020304" pitchFamily="18" charset="0"/>
              </a:rPr>
              <a:t>) randomized controlled trials (RCTs), dated up to May 2013, comparing "energy restriction plus exercise training to energy restriction alone," using the keywords: "1) Weight loss; body composition 2) diet; "diet therapy"; "diet restriction"; "caloric restriction"; "calorie"; "bariatric surgery"; "gastric banding"; "vertical banded gastroplasty"; 3) exercise; physical activity; aerobic; resistance training; fitness ".  Inclusion criteria required to limit to humans, be written in English and address adults aged 18+ years with a BMI more or equal to thirty kg/m2</a:t>
            </a:r>
            <a:endParaRPr lang="en-US" sz="2000" dirty="0">
              <a:solidFill>
                <a:schemeClr val="bg1"/>
              </a:solidFill>
            </a:endParaRPr>
          </a:p>
        </p:txBody>
      </p:sp>
      <p:pic>
        <p:nvPicPr>
          <p:cNvPr id="7" name="Picture Placeholder 6" descr="A person writing on a book&#10;&#10;Description automatically generated with low confidence">
            <a:extLst>
              <a:ext uri="{FF2B5EF4-FFF2-40B4-BE49-F238E27FC236}">
                <a16:creationId xmlns:a16="http://schemas.microsoft.com/office/drawing/2014/main" id="{4BB5DE08-4A89-C1BA-7ADD-EB4E14E14FF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788" r="16788"/>
          <a:stretch>
            <a:fillRect/>
          </a:stretch>
        </p:blipFill>
        <p:spPr/>
      </p:pic>
    </p:spTree>
    <p:extLst>
      <p:ext uri="{BB962C8B-B14F-4D97-AF65-F5344CB8AC3E}">
        <p14:creationId xmlns:p14="http://schemas.microsoft.com/office/powerpoint/2010/main" val="109181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Health and fitness presentation (widescreen)</Template>
  <TotalTime>306</TotalTime>
  <Words>4365</Words>
  <Application>Microsoft Office PowerPoint</Application>
  <PresentationFormat>Widescreen</PresentationFormat>
  <Paragraphs>248</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Health Fitness 16x9</vt:lpstr>
      <vt:lpstr>Ti LM 501 Physical Activity and Weight Man Functional Fitness Training Towards Weight Management</vt:lpstr>
      <vt:lpstr>Introduction:        functional training </vt:lpstr>
      <vt:lpstr>Obese people</vt:lpstr>
      <vt:lpstr>Obese people</vt:lpstr>
      <vt:lpstr>Obese people</vt:lpstr>
      <vt:lpstr>In obese adults</vt:lpstr>
      <vt:lpstr>In obese adults</vt:lpstr>
      <vt:lpstr>        Research study aims ( Miller et al., 2013) </vt:lpstr>
      <vt:lpstr>Research Study Methods 1</vt:lpstr>
      <vt:lpstr>Research Study Methods 2</vt:lpstr>
      <vt:lpstr>Research Study Methods 3</vt:lpstr>
      <vt:lpstr>Research Study Methods 4</vt:lpstr>
      <vt:lpstr>Research Study Results  The Miller study (2013) concluded :</vt:lpstr>
      <vt:lpstr>Research Study Results (villareal  et al.,2011) </vt:lpstr>
      <vt:lpstr>The VILLAREAL study (2013) concluded :</vt:lpstr>
      <vt:lpstr>recommendations: ( Miller et al., 2013)</vt:lpstr>
      <vt:lpstr>Conclusions:</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 LM 501 Physical Activity and Weight Man Functional Fitness Training Towards Weight Management</dc:title>
  <dc:creator>charlotte wellness</dc:creator>
  <cp:lastModifiedBy>charlotte wellness</cp:lastModifiedBy>
  <cp:revision>4</cp:revision>
  <dcterms:created xsi:type="dcterms:W3CDTF">2022-08-11T19:15:48Z</dcterms:created>
  <dcterms:modified xsi:type="dcterms:W3CDTF">2022-08-13T19:17:23Z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