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handoutMasterIdLst>
    <p:handoutMasterId r:id="rId19"/>
  </p:handoutMasterIdLst>
  <p:sldIdLst>
    <p:sldId id="257" r:id="rId5"/>
    <p:sldId id="279" r:id="rId6"/>
    <p:sldId id="292" r:id="rId7"/>
    <p:sldId id="280" r:id="rId8"/>
    <p:sldId id="293" r:id="rId9"/>
    <p:sldId id="272" r:id="rId10"/>
    <p:sldId id="285" r:id="rId11"/>
    <p:sldId id="278" r:id="rId12"/>
    <p:sldId id="286" r:id="rId13"/>
    <p:sldId id="281" r:id="rId14"/>
    <p:sldId id="284" r:id="rId15"/>
    <p:sldId id="282" r:id="rId16"/>
    <p:sldId id="291"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28" autoAdjust="0"/>
    <p:restoredTop sz="94280" autoAdjust="0"/>
  </p:normalViewPr>
  <p:slideViewPr>
    <p:cSldViewPr>
      <p:cViewPr varScale="1">
        <p:scale>
          <a:sx n="105" d="100"/>
          <a:sy n="105" d="100"/>
        </p:scale>
        <p:origin x="438" y="102"/>
      </p:cViewPr>
      <p:guideLst>
        <p:guide pos="3839"/>
        <p:guide orient="horz" pos="2160"/>
      </p:guideLst>
    </p:cSldViewPr>
  </p:slideViewPr>
  <p:notesTextViewPr>
    <p:cViewPr>
      <p:scale>
        <a:sx n="1" d="1"/>
        <a:sy n="1" d="1"/>
      </p:scale>
      <p:origin x="0" y="0"/>
    </p:cViewPr>
  </p:notesTextViewPr>
  <p:sorterViewPr>
    <p:cViewPr>
      <p:scale>
        <a:sx n="100" d="100"/>
        <a:sy n="100" d="100"/>
      </p:scale>
      <p:origin x="0" y="-475"/>
    </p:cViewPr>
  </p:sorterViewPr>
  <p:notesViewPr>
    <p:cSldViewPr>
      <p:cViewPr varScale="1">
        <p:scale>
          <a:sx n="63" d="100"/>
          <a:sy n="63" d="100"/>
        </p:scale>
        <p:origin x="1986"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5A207F-0F91-42F2-96D0-049C6003623B}" type="datetimeFigureOut">
              <a:rPr lang="en-US"/>
              <a:t>9/15/2023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567D4A-04CB-4EDF-8FB1-342A02FC8EC5}" type="slidenum">
              <a:rPr/>
              <a:t>‹#›</a:t>
            </a:fld>
            <a:endParaRPr/>
          </a:p>
        </p:txBody>
      </p:sp>
    </p:spTree>
    <p:extLst>
      <p:ext uri="{BB962C8B-B14F-4D97-AF65-F5344CB8AC3E}">
        <p14:creationId xmlns:p14="http://schemas.microsoft.com/office/powerpoint/2010/main" val="15801253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CC13F5-F2B1-464B-BE8F-27ABFBD2FBDE}" type="datetimeFigureOut">
              <a:rPr lang="en-US"/>
              <a:t>9/15/2023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E61351F-DBB1-4664-ADA9-83BC7CB8848D}" type="slidenum">
              <a:rPr/>
              <a:t>‹#›</a:t>
            </a:fld>
            <a:endParaRPr/>
          </a:p>
        </p:txBody>
      </p:sp>
    </p:spTree>
    <p:extLst>
      <p:ext uri="{BB962C8B-B14F-4D97-AF65-F5344CB8AC3E}">
        <p14:creationId xmlns:p14="http://schemas.microsoft.com/office/powerpoint/2010/main" val="3642362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2</a:t>
            </a:fld>
            <a:endParaRPr lang="en-US"/>
          </a:p>
        </p:txBody>
      </p:sp>
    </p:spTree>
    <p:extLst>
      <p:ext uri="{BB962C8B-B14F-4D97-AF65-F5344CB8AC3E}">
        <p14:creationId xmlns:p14="http://schemas.microsoft.com/office/powerpoint/2010/main" val="38272539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11</a:t>
            </a:fld>
            <a:endParaRPr lang="en-US"/>
          </a:p>
        </p:txBody>
      </p:sp>
    </p:spTree>
    <p:extLst>
      <p:ext uri="{BB962C8B-B14F-4D97-AF65-F5344CB8AC3E}">
        <p14:creationId xmlns:p14="http://schemas.microsoft.com/office/powerpoint/2010/main" val="42899388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12</a:t>
            </a:fld>
            <a:endParaRPr lang="en-US"/>
          </a:p>
        </p:txBody>
      </p:sp>
    </p:spTree>
    <p:extLst>
      <p:ext uri="{BB962C8B-B14F-4D97-AF65-F5344CB8AC3E}">
        <p14:creationId xmlns:p14="http://schemas.microsoft.com/office/powerpoint/2010/main" val="28104499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3</a:t>
            </a:fld>
            <a:endParaRPr lang="en-US"/>
          </a:p>
        </p:txBody>
      </p:sp>
    </p:spTree>
    <p:extLst>
      <p:ext uri="{BB962C8B-B14F-4D97-AF65-F5344CB8AC3E}">
        <p14:creationId xmlns:p14="http://schemas.microsoft.com/office/powerpoint/2010/main" val="1103121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4</a:t>
            </a:fld>
            <a:endParaRPr lang="en-US"/>
          </a:p>
        </p:txBody>
      </p:sp>
    </p:spTree>
    <p:extLst>
      <p:ext uri="{BB962C8B-B14F-4D97-AF65-F5344CB8AC3E}">
        <p14:creationId xmlns:p14="http://schemas.microsoft.com/office/powerpoint/2010/main" val="4565184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5</a:t>
            </a:fld>
            <a:endParaRPr lang="en-US"/>
          </a:p>
        </p:txBody>
      </p:sp>
    </p:spTree>
    <p:extLst>
      <p:ext uri="{BB962C8B-B14F-4D97-AF65-F5344CB8AC3E}">
        <p14:creationId xmlns:p14="http://schemas.microsoft.com/office/powerpoint/2010/main" val="8761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encounter heavy metals from polluting vehicles including commercial motorcycles, vehicles, trucks, boats and cars- Citizens need to become responsible about pollution impact to public health and we need to issue more high standards for pollution for vehicles- Annual Vehicle inspections to look for pollution –small air polluting particles introduce heavy metals in our bodies and represent a great risk for developing cancers- We need to introduce </a:t>
            </a:r>
            <a:r>
              <a:rPr lang="en-US" dirty="0" err="1"/>
              <a:t>ecquipments</a:t>
            </a:r>
            <a:r>
              <a:rPr lang="en-US" dirty="0"/>
              <a:t> measuring air pollution in urban areas and to reduce traffic in some urban areas- All political and civic forces need to support an agriculture that sustains public health, is free of pesticides and with rejuvenating and rotating crops</a:t>
            </a:r>
          </a:p>
        </p:txBody>
      </p:sp>
      <p:sp>
        <p:nvSpPr>
          <p:cNvPr id="4" name="Slide Number Placeholder 3"/>
          <p:cNvSpPr>
            <a:spLocks noGrp="1"/>
          </p:cNvSpPr>
          <p:nvPr>
            <p:ph type="sldNum" sz="quarter" idx="5"/>
          </p:nvPr>
        </p:nvSpPr>
        <p:spPr/>
        <p:txBody>
          <a:bodyPr/>
          <a:lstStyle/>
          <a:p>
            <a:fld id="{2E61351F-DBB1-4664-ADA9-83BC7CB8848D}" type="slidenum">
              <a:rPr lang="en-US" smtClean="0"/>
              <a:t>6</a:t>
            </a:fld>
            <a:endParaRPr lang="en-US"/>
          </a:p>
        </p:txBody>
      </p:sp>
    </p:spTree>
    <p:extLst>
      <p:ext uri="{BB962C8B-B14F-4D97-AF65-F5344CB8AC3E}">
        <p14:creationId xmlns:p14="http://schemas.microsoft.com/office/powerpoint/2010/main" val="248923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encounter heavy metals from polluting vehicles including cars, boats, trucks- Citizens need to become responsible and we need to issue more restrictive laws not permissive of polluting vehicles- Annual Vehicle inspections to look for pollution -air polluting particles introduce heavy metals in our bodies and represent a great risk for developing cancers- We need to introduce </a:t>
            </a:r>
            <a:r>
              <a:rPr lang="en-US" dirty="0" err="1"/>
              <a:t>equipments</a:t>
            </a:r>
            <a:r>
              <a:rPr lang="en-US" dirty="0"/>
              <a:t> measuring air pollution in urban areas and to reduce traffic in some urban areas- All political parties need to support an agriculture that sustains public health, is free of pesticides and with rejuvenating and rotating crops</a:t>
            </a:r>
          </a:p>
        </p:txBody>
      </p:sp>
      <p:sp>
        <p:nvSpPr>
          <p:cNvPr id="4" name="Slide Number Placeholder 3"/>
          <p:cNvSpPr>
            <a:spLocks noGrp="1"/>
          </p:cNvSpPr>
          <p:nvPr>
            <p:ph type="sldNum" sz="quarter" idx="5"/>
          </p:nvPr>
        </p:nvSpPr>
        <p:spPr/>
        <p:txBody>
          <a:bodyPr/>
          <a:lstStyle/>
          <a:p>
            <a:fld id="{2E61351F-DBB1-4664-ADA9-83BC7CB8848D}" type="slidenum">
              <a:rPr lang="en-US" smtClean="0"/>
              <a:t>7</a:t>
            </a:fld>
            <a:endParaRPr lang="en-US"/>
          </a:p>
        </p:txBody>
      </p:sp>
    </p:spTree>
    <p:extLst>
      <p:ext uri="{BB962C8B-B14F-4D97-AF65-F5344CB8AC3E}">
        <p14:creationId xmlns:p14="http://schemas.microsoft.com/office/powerpoint/2010/main" val="312209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encounter heavy metals from polluting vehicles including cars, boats, trucks- Citizens need to become responsible and we need to issue more restrictive laws not permissive of polluting vehicles- Annual Vehicle inspections to look for pollution -air polluting particles introduce heavy metals in our bodies and represent a great risk for developing cancers- We need to introduce </a:t>
            </a:r>
            <a:r>
              <a:rPr lang="en-US" dirty="0" err="1"/>
              <a:t>equipments</a:t>
            </a:r>
            <a:r>
              <a:rPr lang="en-US" dirty="0"/>
              <a:t> measuring air pollution in urban areas and to reduce traffic in some urban areas- All political parties need to support an agriculture that sustains public health, is free of pesticides and with rejuvenating and rotating crops</a:t>
            </a:r>
          </a:p>
        </p:txBody>
      </p:sp>
      <p:sp>
        <p:nvSpPr>
          <p:cNvPr id="4" name="Slide Number Placeholder 3"/>
          <p:cNvSpPr>
            <a:spLocks noGrp="1"/>
          </p:cNvSpPr>
          <p:nvPr>
            <p:ph type="sldNum" sz="quarter" idx="5"/>
          </p:nvPr>
        </p:nvSpPr>
        <p:spPr/>
        <p:txBody>
          <a:bodyPr/>
          <a:lstStyle/>
          <a:p>
            <a:fld id="{2E61351F-DBB1-4664-ADA9-83BC7CB8848D}" type="slidenum">
              <a:rPr lang="en-US" smtClean="0"/>
              <a:t>8</a:t>
            </a:fld>
            <a:endParaRPr lang="en-US"/>
          </a:p>
        </p:txBody>
      </p:sp>
    </p:spTree>
    <p:extLst>
      <p:ext uri="{BB962C8B-B14F-4D97-AF65-F5344CB8AC3E}">
        <p14:creationId xmlns:p14="http://schemas.microsoft.com/office/powerpoint/2010/main" val="3204257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9</a:t>
            </a:fld>
            <a:endParaRPr lang="en-US"/>
          </a:p>
        </p:txBody>
      </p:sp>
    </p:spTree>
    <p:extLst>
      <p:ext uri="{BB962C8B-B14F-4D97-AF65-F5344CB8AC3E}">
        <p14:creationId xmlns:p14="http://schemas.microsoft.com/office/powerpoint/2010/main" val="5060438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E61351F-DBB1-4664-ADA9-83BC7CB8848D}" type="slidenum">
              <a:rPr lang="en-US" smtClean="0"/>
              <a:t>10</a:t>
            </a:fld>
            <a:endParaRPr lang="en-US"/>
          </a:p>
        </p:txBody>
      </p:sp>
    </p:spTree>
    <p:extLst>
      <p:ext uri="{BB962C8B-B14F-4D97-AF65-F5344CB8AC3E}">
        <p14:creationId xmlns:p14="http://schemas.microsoft.com/office/powerpoint/2010/main" val="31794626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990600"/>
            <a:ext cx="8458200" cy="3200400"/>
          </a:xfrm>
        </p:spPr>
        <p:txBody>
          <a:bodyPr>
            <a:normAutofit/>
          </a:bodyPr>
          <a:lstStyle>
            <a:lvl1pPr>
              <a:defRPr sz="6000"/>
            </a:lvl1pPr>
          </a:lstStyle>
          <a:p>
            <a:r>
              <a:rPr lang="en-US"/>
              <a:t>Click to edit Master title style</a:t>
            </a:r>
            <a:endParaRPr/>
          </a:p>
        </p:txBody>
      </p:sp>
      <p:sp>
        <p:nvSpPr>
          <p:cNvPr id="3" name="Subtitle 2"/>
          <p:cNvSpPr>
            <a:spLocks noGrp="1"/>
          </p:cNvSpPr>
          <p:nvPr>
            <p:ph type="subTitle" idx="1"/>
          </p:nvPr>
        </p:nvSpPr>
        <p:spPr>
          <a:xfrm>
            <a:off x="1293813" y="4267200"/>
            <a:ext cx="8458200" cy="13716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9/15/2023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413538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1600200">
              <a:defRPr/>
            </a:lvl6pPr>
            <a:lvl7pPr marL="1874520">
              <a:defRPr/>
            </a:lvl7pPr>
            <a:lvl8pPr marL="2148840">
              <a:defRPr/>
            </a:lvl8pPr>
            <a:lvl9pPr marL="2423160">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9/15/2023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857575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52014" y="381000"/>
            <a:ext cx="1904998" cy="57912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93814" y="381000"/>
            <a:ext cx="8305800" cy="5791200"/>
          </a:xfrm>
        </p:spPr>
        <p:txBody>
          <a:bodyPr vert="eaVert"/>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9/15/2023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2132264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9/15/2023</a:t>
            </a:fld>
            <a:endParaRPr lang="en-US" dirty="0"/>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594768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3813" y="2057400"/>
            <a:ext cx="8458201" cy="2666999"/>
          </a:xfrm>
        </p:spPr>
        <p:txBody>
          <a:bodyPr anchor="b">
            <a:normAutofit/>
          </a:bodyPr>
          <a:lstStyle>
            <a:lvl1pPr algn="l">
              <a:defRPr sz="4800" b="0" i="0" cap="none" baseline="0"/>
            </a:lvl1pPr>
          </a:lstStyle>
          <a:p>
            <a:r>
              <a:rPr lang="en-US"/>
              <a:t>Click to edit Master title style</a:t>
            </a:r>
            <a:endParaRPr/>
          </a:p>
        </p:txBody>
      </p:sp>
      <p:sp>
        <p:nvSpPr>
          <p:cNvPr id="3" name="Text Placeholder 2"/>
          <p:cNvSpPr>
            <a:spLocks noGrp="1"/>
          </p:cNvSpPr>
          <p:nvPr>
            <p:ph type="body" idx="1"/>
          </p:nvPr>
        </p:nvSpPr>
        <p:spPr>
          <a:xfrm>
            <a:off x="1293813" y="4876800"/>
            <a:ext cx="8458201" cy="1143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sz="1100"/>
            </a:lvl1pPr>
          </a:lstStyle>
          <a:p>
            <a:fld id="{3CD9712D-992A-4AB1-A5C2-575F75921AA2}" type="datetimeFigureOut">
              <a:rPr lang="en-US" smtClean="0"/>
              <a:pPr/>
              <a:t>9/15/2023</a:t>
            </a:fld>
            <a:endParaRPr lang="en-US"/>
          </a:p>
        </p:txBody>
      </p:sp>
      <p:sp>
        <p:nvSpPr>
          <p:cNvPr id="5" name="Footer Placeholder 4"/>
          <p:cNvSpPr>
            <a:spLocks noGrp="1"/>
          </p:cNvSpPr>
          <p:nvPr>
            <p:ph type="ftr" sz="quarter" idx="11"/>
          </p:nvPr>
        </p:nvSpPr>
        <p:spPr/>
        <p:txBody>
          <a:bodyPr/>
          <a:lstStyle>
            <a:lvl1pPr>
              <a:defRPr sz="1100"/>
            </a:lvl1pPr>
          </a:lstStyle>
          <a:p>
            <a:endParaRPr lang="en-US"/>
          </a:p>
        </p:txBody>
      </p:sp>
      <p:sp>
        <p:nvSpPr>
          <p:cNvPr id="6" name="Slide Number Placeholder 5"/>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378620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93812" y="1676400"/>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02035" y="1676401"/>
            <a:ext cx="4700016" cy="4495800"/>
          </a:xfrm>
        </p:spPr>
        <p:txBody>
          <a:bodyPr>
            <a:normAutofit/>
          </a:bodyPr>
          <a:lstStyle>
            <a:lvl1pPr>
              <a:defRPr sz="24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9/15/2023</a:t>
            </a:fld>
            <a:endParaRPr lang="en-US" dirty="0"/>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107462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93813" y="1676399"/>
            <a:ext cx="4701142"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3813" y="2516457"/>
            <a:ext cx="4701142"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191754" y="1676399"/>
            <a:ext cx="4703259" cy="762001"/>
          </a:xfrm>
        </p:spPr>
        <p:txBody>
          <a:bodyPr anchor="ctr">
            <a:noAutofit/>
          </a:bodyPr>
          <a:lstStyle>
            <a:lvl1pPr marL="0" indent="0">
              <a:spcBef>
                <a:spcPts val="0"/>
              </a:spcBef>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1754" y="2516457"/>
            <a:ext cx="4703259" cy="3655743"/>
          </a:xfrm>
        </p:spPr>
        <p:txBody>
          <a:bodyPr/>
          <a:lstStyle>
            <a:lvl1pPr>
              <a:defRPr sz="2200"/>
            </a:lvl1pPr>
            <a:lvl2pPr>
              <a:defRPr sz="2000"/>
            </a:lvl2pPr>
            <a:lvl3pPr>
              <a:defRPr sz="1800"/>
            </a:lvl3pPr>
            <a:lvl4pPr>
              <a:defRPr sz="1600"/>
            </a:lvl4pPr>
            <a:lvl5pPr>
              <a:defRPr sz="1600"/>
            </a:lvl5pPr>
            <a:lvl6pPr marL="1600200">
              <a:defRPr sz="1600"/>
            </a:lvl6pPr>
            <a:lvl7pPr marL="1874520">
              <a:defRPr sz="1600"/>
            </a:lvl7pPr>
            <a:lvl8pPr marL="2148840">
              <a:defRPr sz="1600"/>
            </a:lvl8pPr>
            <a:lvl9pPr marL="2423160">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lvl1pPr>
              <a:defRPr sz="1100"/>
            </a:lvl1pPr>
          </a:lstStyle>
          <a:p>
            <a:fld id="{3CD9712D-992A-4AB1-A5C2-575F75921AA2}" type="datetimeFigureOut">
              <a:rPr lang="en-US" smtClean="0"/>
              <a:pPr/>
              <a:t>9/15/2023</a:t>
            </a:fld>
            <a:endParaRPr lang="en-US" dirty="0"/>
          </a:p>
        </p:txBody>
      </p:sp>
      <p:sp>
        <p:nvSpPr>
          <p:cNvPr id="8" name="Footer Placeholder 7"/>
          <p:cNvSpPr>
            <a:spLocks noGrp="1"/>
          </p:cNvSpPr>
          <p:nvPr>
            <p:ph type="ftr" sz="quarter" idx="11"/>
          </p:nvPr>
        </p:nvSpPr>
        <p:spPr/>
        <p:txBody>
          <a:bodyPr/>
          <a:lstStyle>
            <a:lvl1pPr>
              <a:defRPr sz="1100"/>
            </a:lvl1pPr>
          </a:lstStyle>
          <a:p>
            <a:endParaRPr lang="en-US"/>
          </a:p>
        </p:txBody>
      </p:sp>
      <p:sp>
        <p:nvSpPr>
          <p:cNvPr id="9" name="Slide Number Placeholder 8"/>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1688552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lvl1pPr>
              <a:defRPr sz="1100"/>
            </a:lvl1pPr>
          </a:lstStyle>
          <a:p>
            <a:fld id="{3CD9712D-992A-4AB1-A5C2-575F75921AA2}" type="datetimeFigureOut">
              <a:rPr lang="en-US" smtClean="0"/>
              <a:pPr/>
              <a:t>9/15/2023</a:t>
            </a:fld>
            <a:endParaRPr lang="en-US" dirty="0"/>
          </a:p>
        </p:txBody>
      </p:sp>
      <p:sp>
        <p:nvSpPr>
          <p:cNvPr id="4" name="Footer Placeholder 3"/>
          <p:cNvSpPr>
            <a:spLocks noGrp="1"/>
          </p:cNvSpPr>
          <p:nvPr>
            <p:ph type="ftr" sz="quarter" idx="11"/>
          </p:nvPr>
        </p:nvSpPr>
        <p:spPr/>
        <p:txBody>
          <a:bodyPr/>
          <a:lstStyle>
            <a:lvl1pPr>
              <a:defRPr sz="1100"/>
            </a:lvl1pPr>
          </a:lstStyle>
          <a:p>
            <a:endParaRPr lang="en-US"/>
          </a:p>
        </p:txBody>
      </p:sp>
      <p:sp>
        <p:nvSpPr>
          <p:cNvPr id="5" name="Slide Number Placeholder 4"/>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261595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z="1100"/>
            </a:lvl1pPr>
          </a:lstStyle>
          <a:p>
            <a:fld id="{3CD9712D-992A-4AB1-A5C2-575F75921AA2}" type="datetimeFigureOut">
              <a:rPr lang="en-US" smtClean="0"/>
              <a:pPr/>
              <a:t>9/15/2023</a:t>
            </a:fld>
            <a:endParaRPr lang="en-US" dirty="0"/>
          </a:p>
        </p:txBody>
      </p:sp>
      <p:sp>
        <p:nvSpPr>
          <p:cNvPr id="3" name="Footer Placeholder 2"/>
          <p:cNvSpPr>
            <a:spLocks noGrp="1"/>
          </p:cNvSpPr>
          <p:nvPr>
            <p:ph type="ftr" sz="quarter" idx="11"/>
          </p:nvPr>
        </p:nvSpPr>
        <p:spPr/>
        <p:txBody>
          <a:bodyPr/>
          <a:lstStyle>
            <a:lvl1pPr>
              <a:defRPr sz="1100"/>
            </a:lvl1pPr>
          </a:lstStyle>
          <a:p>
            <a:endParaRPr lang="en-US"/>
          </a:p>
        </p:txBody>
      </p:sp>
      <p:sp>
        <p:nvSpPr>
          <p:cNvPr id="4" name="Slide Number Placeholder 3"/>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743399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1" y="1676400"/>
            <a:ext cx="3810000" cy="2438400"/>
          </a:xfrm>
        </p:spPr>
        <p:txBody>
          <a:bodyPr anchor="b">
            <a:normAutofit/>
          </a:bodyPr>
          <a:lstStyle>
            <a:lvl1pPr algn="l">
              <a:defRPr sz="3200" b="0"/>
            </a:lvl1pPr>
          </a:lstStyle>
          <a:p>
            <a:r>
              <a:rPr lang="en-US"/>
              <a:t>Click to edit Master title style</a:t>
            </a:r>
            <a:endParaRPr dirty="0"/>
          </a:p>
        </p:txBody>
      </p:sp>
      <p:sp>
        <p:nvSpPr>
          <p:cNvPr id="3" name="Content Placeholder 2"/>
          <p:cNvSpPr>
            <a:spLocks noGrp="1"/>
          </p:cNvSpPr>
          <p:nvPr>
            <p:ph idx="1"/>
          </p:nvPr>
        </p:nvSpPr>
        <p:spPr>
          <a:xfrm>
            <a:off x="1293813" y="685800"/>
            <a:ext cx="6172200" cy="54864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770811"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sz="1100"/>
            </a:lvl1pPr>
          </a:lstStyle>
          <a:p>
            <a:fld id="{3CD9712D-992A-4AB1-A5C2-575F75921AA2}" type="datetimeFigureOut">
              <a:rPr lang="en-US" smtClean="0"/>
              <a:pPr/>
              <a:t>9/15/2023</a:t>
            </a:fld>
            <a:endParaRPr lang="en-US"/>
          </a:p>
        </p:txBody>
      </p:sp>
      <p:sp>
        <p:nvSpPr>
          <p:cNvPr id="6" name="Footer Placeholder 5"/>
          <p:cNvSpPr>
            <a:spLocks noGrp="1"/>
          </p:cNvSpPr>
          <p:nvPr>
            <p:ph type="ftr" sz="quarter" idx="11"/>
          </p:nvPr>
        </p:nvSpPr>
        <p:spPr/>
        <p:txBody>
          <a:bodyPr/>
          <a:lstStyle>
            <a:lvl1pPr>
              <a:defRPr sz="1100"/>
            </a:lvl1pPr>
          </a:lstStyle>
          <a:p>
            <a:endParaRPr lang="en-US"/>
          </a:p>
        </p:txBody>
      </p:sp>
      <p:sp>
        <p:nvSpPr>
          <p:cNvPr id="7" name="Slide Number Placeholder 6"/>
          <p:cNvSpPr>
            <a:spLocks noGrp="1"/>
          </p:cNvSpPr>
          <p:nvPr>
            <p:ph type="sldNum" sz="quarter" idx="12"/>
          </p:nvPr>
        </p:nvSpPr>
        <p:spPr/>
        <p:txBody>
          <a:bodyPr/>
          <a:lstStyle>
            <a:lvl1pPr>
              <a:defRPr sz="1100"/>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82885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70812" y="1676400"/>
            <a:ext cx="3810000" cy="2438400"/>
          </a:xfrm>
        </p:spPr>
        <p:txBody>
          <a:bodyPr anchor="b">
            <a:noAutofit/>
          </a:bodyPr>
          <a:lstStyle>
            <a:lvl1pPr algn="l">
              <a:defRPr sz="3200" b="0"/>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1522412" y="0"/>
            <a:ext cx="5943601" cy="6858000"/>
          </a:xfrm>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7770812" y="4191000"/>
            <a:ext cx="3810000" cy="15240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39490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836614" y="0"/>
            <a:ext cx="11352212" cy="6858000"/>
          </a:xfrm>
          <a:prstGeom prst="rect">
            <a:avLst/>
          </a:prstGeom>
          <a:gradFill>
            <a:gsLst>
              <a:gs pos="0">
                <a:schemeClr val="bg1">
                  <a:alpha val="60000"/>
                </a:schemeClr>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Placeholder 1"/>
          <p:cNvSpPr>
            <a:spLocks noGrp="1"/>
          </p:cNvSpPr>
          <p:nvPr>
            <p:ph type="title"/>
          </p:nvPr>
        </p:nvSpPr>
        <p:spPr>
          <a:xfrm>
            <a:off x="1293813" y="381000"/>
            <a:ext cx="9601200" cy="1143000"/>
          </a:xfrm>
          <a:prstGeom prst="rect">
            <a:avLst/>
          </a:prstGeom>
        </p:spPr>
        <p:txBody>
          <a:bodyPr vert="horz" lIns="91440" tIns="45720" rIns="91440" bIns="45720" rtlCol="0" anchor="b">
            <a:normAutofit/>
          </a:bodyPr>
          <a:lstStyle/>
          <a:p>
            <a:r>
              <a:rPr lang="en-US"/>
              <a:t>Click to edit Master title style</a:t>
            </a:r>
            <a:endParaRPr dirty="0"/>
          </a:p>
        </p:txBody>
      </p:sp>
      <p:sp>
        <p:nvSpPr>
          <p:cNvPr id="3" name="Text Placeholder 2"/>
          <p:cNvSpPr>
            <a:spLocks noGrp="1"/>
          </p:cNvSpPr>
          <p:nvPr>
            <p:ph type="body" idx="1"/>
          </p:nvPr>
        </p:nvSpPr>
        <p:spPr>
          <a:xfrm>
            <a:off x="1293813" y="1676400"/>
            <a:ext cx="9601200" cy="4495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1271781" y="6356351"/>
            <a:ext cx="2844059" cy="365125"/>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fld id="{3CD9712D-992A-4AB1-A5C2-575F75921AA2}" type="datetimeFigureOut">
              <a:rPr lang="en-US" smtClean="0"/>
              <a:pPr/>
              <a:t>9/15/2023</a:t>
            </a:fld>
            <a:endParaRPr lang="en-US" dirty="0"/>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100">
                <a:solidFill>
                  <a:schemeClr val="tx1">
                    <a:lumMod val="90000"/>
                    <a:lumOff val="10000"/>
                  </a:schemeClr>
                </a:solidFill>
              </a:defRPr>
            </a:lvl1pPr>
          </a:lstStyle>
          <a:p>
            <a:endParaRPr lang="en-US"/>
          </a:p>
        </p:txBody>
      </p:sp>
      <p:sp>
        <p:nvSpPr>
          <p:cNvPr id="6" name="Slide Number Placeholder 5"/>
          <p:cNvSpPr>
            <a:spLocks noGrp="1"/>
          </p:cNvSpPr>
          <p:nvPr>
            <p:ph type="sldNum" sz="quarter" idx="4"/>
          </p:nvPr>
        </p:nvSpPr>
        <p:spPr>
          <a:xfrm>
            <a:off x="8051225" y="6356351"/>
            <a:ext cx="2844059" cy="365125"/>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81FEFA0A-2F20-4B60-98C6-5FFDA469AA1C}" type="slidenum">
              <a:rPr lang="en-US" smtClean="0"/>
              <a:pPr/>
              <a:t>‹#›</a:t>
            </a:fld>
            <a:endParaRPr lang="en-US"/>
          </a:p>
        </p:txBody>
      </p:sp>
    </p:spTree>
    <p:extLst>
      <p:ext uri="{BB962C8B-B14F-4D97-AF65-F5344CB8AC3E}">
        <p14:creationId xmlns:p14="http://schemas.microsoft.com/office/powerpoint/2010/main" val="3528721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3838" indent="-228600" algn="l" defTabSz="914400" rtl="0" eaLnBrk="1" latinLnBrk="0" hangingPunct="1">
        <a:lnSpc>
          <a:spcPct val="90000"/>
        </a:lnSpc>
        <a:spcBef>
          <a:spcPts val="1600"/>
        </a:spcBef>
        <a:buFont typeface="Arial" pitchFamily="34" charset="0"/>
        <a:buChar char="•"/>
        <a:defRPr sz="2400" kern="1200">
          <a:solidFill>
            <a:schemeClr val="tx1"/>
          </a:solidFill>
          <a:latin typeface="+mn-lt"/>
          <a:ea typeface="+mn-ea"/>
          <a:cs typeface="+mn-cs"/>
        </a:defRPr>
      </a:lvl1pPr>
      <a:lvl2pPr marL="502920" indent="-228600"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2pPr>
      <a:lvl3pPr marL="777240" indent="-228600"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3pPr>
      <a:lvl4pPr marL="105156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4pPr>
      <a:lvl5pPr marL="1325880" indent="-228600" algn="l" defTabSz="914400" rtl="0" eaLnBrk="1" latinLnBrk="0" hangingPunct="1">
        <a:lnSpc>
          <a:spcPct val="90000"/>
        </a:lnSpc>
        <a:spcBef>
          <a:spcPts val="600"/>
        </a:spcBef>
        <a:buFont typeface="Euphemia" pitchFamily="34" charset="0"/>
        <a:buChar char="–"/>
        <a:defRPr sz="1600" kern="1200">
          <a:solidFill>
            <a:schemeClr val="tx1"/>
          </a:solidFill>
          <a:latin typeface="+mn-lt"/>
          <a:ea typeface="+mn-ea"/>
          <a:cs typeface="+mn-cs"/>
        </a:defRPr>
      </a:lvl5pPr>
      <a:lvl6pPr marL="160020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6pPr>
      <a:lvl7pPr marL="187452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7pPr>
      <a:lvl8pPr marL="214884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8pPr>
      <a:lvl9pPr marL="2423160" indent="-228600" algn="l" defTabSz="914400" rtl="0" eaLnBrk="1" latinLnBrk="0" hangingPunct="1">
        <a:spcBef>
          <a:spcPts val="600"/>
        </a:spcBef>
        <a:buFont typeface="Euphemia"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3814" y="1676400"/>
            <a:ext cx="10058398" cy="914400"/>
          </a:xfrm>
        </p:spPr>
        <p:txBody>
          <a:bodyPr>
            <a:normAutofit/>
          </a:bodyPr>
          <a:lstStyle/>
          <a:p>
            <a:r>
              <a:rPr lang="en-US" sz="3000" dirty="0"/>
              <a:t>Community Measures Based on Lifestyle Medicine 2023</a:t>
            </a:r>
          </a:p>
        </p:txBody>
      </p:sp>
      <p:sp>
        <p:nvSpPr>
          <p:cNvPr id="3" name="Subtitle 2"/>
          <p:cNvSpPr>
            <a:spLocks noGrp="1"/>
          </p:cNvSpPr>
          <p:nvPr>
            <p:ph type="subTitle" idx="1"/>
          </p:nvPr>
        </p:nvSpPr>
        <p:spPr/>
        <p:txBody>
          <a:bodyPr>
            <a:normAutofit lnSpcReduction="10000"/>
          </a:bodyPr>
          <a:lstStyle/>
          <a:p>
            <a:r>
              <a:rPr lang="en-US" dirty="0"/>
              <a:t>by Roxana Marinescu, RN, BSN UNCC, </a:t>
            </a:r>
          </a:p>
          <a:p>
            <a:r>
              <a:rPr lang="en-US" dirty="0"/>
              <a:t>Community Nursing</a:t>
            </a:r>
          </a:p>
          <a:p>
            <a:r>
              <a:rPr lang="en-US" dirty="0"/>
              <a:t>ACLM </a:t>
            </a:r>
            <a:r>
              <a:rPr lang="en-US" dirty="0" err="1"/>
              <a:t>Diplm</a:t>
            </a:r>
            <a:r>
              <a:rPr lang="en-US" dirty="0"/>
              <a:t>., ELMO Advisor</a:t>
            </a:r>
          </a:p>
          <a:p>
            <a:r>
              <a:rPr lang="en-US" dirty="0"/>
              <a:t>Master Nursing Studies WSSU</a:t>
            </a:r>
          </a:p>
          <a:p>
            <a:endParaRPr lang="en-US" dirty="0"/>
          </a:p>
        </p:txBody>
      </p:sp>
      <p:graphicFrame>
        <p:nvGraphicFramePr>
          <p:cNvPr id="5" name="Table 5">
            <a:extLst>
              <a:ext uri="{FF2B5EF4-FFF2-40B4-BE49-F238E27FC236}">
                <a16:creationId xmlns:a16="http://schemas.microsoft.com/office/drawing/2014/main" id="{D10C610C-BB81-4A31-B92D-7B822078D199}"/>
              </a:ext>
            </a:extLst>
          </p:cNvPr>
          <p:cNvGraphicFramePr>
            <a:graphicFrameLocks noGrp="1"/>
          </p:cNvGraphicFramePr>
          <p:nvPr/>
        </p:nvGraphicFramePr>
        <p:xfrm>
          <a:off x="2031471" y="720372"/>
          <a:ext cx="8125883" cy="370840"/>
        </p:xfrm>
        <a:graphic>
          <a:graphicData uri="http://schemas.openxmlformats.org/drawingml/2006/table">
            <a:tbl>
              <a:tblPr firstRow="1" bandRow="1">
                <a:tableStyleId>{3B4B98B0-60AC-42C2-AFA5-B58CD77FA1E5}</a:tableStyleId>
              </a:tblPr>
              <a:tblGrid>
                <a:gridCol w="8125883">
                  <a:extLst>
                    <a:ext uri="{9D8B030D-6E8A-4147-A177-3AD203B41FA5}">
                      <a16:colId xmlns:a16="http://schemas.microsoft.com/office/drawing/2014/main" val="1379464980"/>
                    </a:ext>
                  </a:extLst>
                </a:gridCol>
              </a:tblGrid>
              <a:tr h="370840">
                <a:tc>
                  <a:txBody>
                    <a:bodyPr/>
                    <a:lstStyle/>
                    <a:p>
                      <a:endParaRPr lang="en-US" dirty="0"/>
                    </a:p>
                  </a:txBody>
                  <a:tcPr/>
                </a:tc>
                <a:extLst>
                  <a:ext uri="{0D108BD9-81ED-4DB2-BD59-A6C34878D82A}">
                    <a16:rowId xmlns:a16="http://schemas.microsoft.com/office/drawing/2014/main" val="2913158237"/>
                  </a:ext>
                </a:extLst>
              </a:tr>
            </a:tbl>
          </a:graphicData>
        </a:graphic>
      </p:graphicFrame>
      <p:graphicFrame>
        <p:nvGraphicFramePr>
          <p:cNvPr id="6" name="Table 4">
            <a:extLst>
              <a:ext uri="{FF2B5EF4-FFF2-40B4-BE49-F238E27FC236}">
                <a16:creationId xmlns:a16="http://schemas.microsoft.com/office/drawing/2014/main" id="{16F45CAE-ADBE-442E-BBE4-569D8F0017A7}"/>
              </a:ext>
            </a:extLst>
          </p:cNvPr>
          <p:cNvGraphicFramePr>
            <a:graphicFrameLocks noGrp="1"/>
          </p:cNvGraphicFramePr>
          <p:nvPr>
            <p:extLst>
              <p:ext uri="{D42A27DB-BD31-4B8C-83A1-F6EECF244321}">
                <p14:modId xmlns:p14="http://schemas.microsoft.com/office/powerpoint/2010/main" val="1757055365"/>
              </p:ext>
            </p:extLst>
          </p:nvPr>
        </p:nvGraphicFramePr>
        <p:xfrm>
          <a:off x="2031471" y="762000"/>
          <a:ext cx="8125883" cy="599439"/>
        </p:xfrm>
        <a:graphic>
          <a:graphicData uri="http://schemas.openxmlformats.org/drawingml/2006/table">
            <a:tbl>
              <a:tblPr firstRow="1" bandRow="1">
                <a:tableStyleId>{3B4B98B0-60AC-42C2-AFA5-B58CD77FA1E5}</a:tableStyleId>
              </a:tblPr>
              <a:tblGrid>
                <a:gridCol w="8125883">
                  <a:extLst>
                    <a:ext uri="{9D8B030D-6E8A-4147-A177-3AD203B41FA5}">
                      <a16:colId xmlns:a16="http://schemas.microsoft.com/office/drawing/2014/main" val="1068982206"/>
                    </a:ext>
                  </a:extLst>
                </a:gridCol>
              </a:tblGrid>
              <a:tr h="599439">
                <a:tc>
                  <a:txBody>
                    <a:bodyPr/>
                    <a:lstStyle/>
                    <a:p>
                      <a:r>
                        <a:rPr lang="en-US" sz="2400" dirty="0"/>
                        <a:t>Romanian Society of Lifestyle Medicine</a:t>
                      </a:r>
                    </a:p>
                  </a:txBody>
                  <a:tcPr/>
                </a:tc>
                <a:extLst>
                  <a:ext uri="{0D108BD9-81ED-4DB2-BD59-A6C34878D82A}">
                    <a16:rowId xmlns:a16="http://schemas.microsoft.com/office/drawing/2014/main" val="2493734930"/>
                  </a:ext>
                </a:extLst>
              </a:tr>
            </a:tbl>
          </a:graphicData>
        </a:graphic>
      </p:graphicFrame>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319817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319657" y="626886"/>
            <a:ext cx="9601200" cy="1143000"/>
          </a:xfrm>
        </p:spPr>
        <p:txBody>
          <a:bodyPr>
            <a:normAutofit/>
          </a:bodyPr>
          <a:lstStyle/>
          <a:p>
            <a:r>
              <a:rPr lang="en-US" dirty="0"/>
              <a:t>         Health Care for elders </a:t>
            </a:r>
            <a:br>
              <a:rPr lang="en-US" dirty="0"/>
            </a:br>
            <a:r>
              <a:rPr lang="en-US" dirty="0"/>
              <a:t>          </a:t>
            </a:r>
          </a:p>
        </p:txBody>
      </p:sp>
      <p:sp>
        <p:nvSpPr>
          <p:cNvPr id="14" name="Content Placeholder 13"/>
          <p:cNvSpPr>
            <a:spLocks noGrp="1"/>
          </p:cNvSpPr>
          <p:nvPr>
            <p:ph idx="1"/>
          </p:nvPr>
        </p:nvSpPr>
        <p:spPr/>
        <p:txBody>
          <a:bodyPr>
            <a:normAutofit fontScale="92500" lnSpcReduction="20000"/>
          </a:bodyPr>
          <a:lstStyle/>
          <a:p>
            <a:r>
              <a:rPr lang="en-US" dirty="0"/>
              <a:t>Community nursing in rural areas in person, remotely and at patient’ home needs to be integrated as best practice for elders and at risk chronic sufferers </a:t>
            </a:r>
          </a:p>
          <a:p>
            <a:r>
              <a:rPr lang="en-US" dirty="0"/>
              <a:t>Disadvantaged elders need to be assisted with community nursing for investigations, environmental and home assessments, symptoms and lifestyle questionnaires, medical expertise in person and through telemedicine, naturopathic medicine, community nursing aids, according to established principles of protocol, allied health care at home,( massage, physical therapy) respite time sitters, customized catering (if needed), groups for emotional support and education (in person and remote)</a:t>
            </a:r>
          </a:p>
          <a:p>
            <a:r>
              <a:rPr lang="en-US" dirty="0"/>
              <a:t>We have to come forth for our disadvantaged elders and support them , in their rural areas and homes, with research based, updated care- where a central focus to be taken by naturopathic remedies and lifestyle counselling that have been proven more effective, addressing root causes, having less adverse effects (for vulnerable categories), along conventional investigations and treatments</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1685117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64793" y="685800"/>
            <a:ext cx="9601200" cy="1143000"/>
          </a:xfrm>
        </p:spPr>
        <p:txBody>
          <a:bodyPr>
            <a:normAutofit/>
          </a:bodyPr>
          <a:lstStyle/>
          <a:p>
            <a:r>
              <a:rPr lang="en-US" dirty="0"/>
              <a:t>        Health Care for elders (cont.)</a:t>
            </a:r>
            <a:br>
              <a:rPr lang="en-US" dirty="0"/>
            </a:br>
            <a:r>
              <a:rPr lang="en-US" dirty="0"/>
              <a:t>       </a:t>
            </a:r>
          </a:p>
        </p:txBody>
      </p:sp>
      <p:sp>
        <p:nvSpPr>
          <p:cNvPr id="14" name="Content Placeholder 13"/>
          <p:cNvSpPr>
            <a:spLocks noGrp="1"/>
          </p:cNvSpPr>
          <p:nvPr>
            <p:ph idx="1"/>
          </p:nvPr>
        </p:nvSpPr>
        <p:spPr/>
        <p:txBody>
          <a:bodyPr>
            <a:normAutofit/>
          </a:bodyPr>
          <a:lstStyle/>
          <a:p>
            <a:r>
              <a:rPr lang="en-US" dirty="0"/>
              <a:t>We have to promote lifestyle and naturopathic professionals in mainstream medicine for our seniors</a:t>
            </a:r>
          </a:p>
          <a:p>
            <a:r>
              <a:rPr lang="en-US" dirty="0"/>
              <a:t>There are scientific good results obtained for dementia patients with diet changes, detoxification (from heavy metals), natural supplementation, music and relaxation practices, and healthier lifestyle </a:t>
            </a:r>
          </a:p>
          <a:p>
            <a:r>
              <a:rPr lang="en-US" dirty="0"/>
              <a:t>Living within their familiar environment with their loved ones is </a:t>
            </a:r>
          </a:p>
          <a:p>
            <a:pPr marL="0" indent="0">
              <a:buNone/>
            </a:pPr>
            <a:r>
              <a:rPr lang="en-US" dirty="0"/>
              <a:t> a supportive component of their life</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413495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8321" y="533400"/>
            <a:ext cx="9601200" cy="1143000"/>
          </a:xfrm>
        </p:spPr>
        <p:txBody>
          <a:bodyPr>
            <a:normAutofit/>
          </a:bodyPr>
          <a:lstStyle/>
          <a:p>
            <a:r>
              <a:rPr lang="en-US" dirty="0"/>
              <a:t>          Chronic Management </a:t>
            </a:r>
            <a:br>
              <a:rPr lang="en-US" dirty="0"/>
            </a:br>
            <a:r>
              <a:rPr lang="en-US" dirty="0"/>
              <a:t>      Telemedicine in underserved areas</a:t>
            </a:r>
          </a:p>
        </p:txBody>
      </p:sp>
      <p:sp>
        <p:nvSpPr>
          <p:cNvPr id="14" name="Content Placeholder 13"/>
          <p:cNvSpPr>
            <a:spLocks noGrp="1"/>
          </p:cNvSpPr>
          <p:nvPr>
            <p:ph idx="1"/>
          </p:nvPr>
        </p:nvSpPr>
        <p:spPr/>
        <p:txBody>
          <a:bodyPr>
            <a:normAutofit fontScale="92500"/>
          </a:bodyPr>
          <a:lstStyle/>
          <a:p>
            <a:r>
              <a:rPr lang="en-US" dirty="0"/>
              <a:t>We need to equip our rural and underserved hospitals, mobile and ambulatory clinics with research based , updated data bases and telemedicine 24/7 services, with lifestyle, integrative and naturopathic medicine included, in order to evaluate and treat complex patients</a:t>
            </a:r>
          </a:p>
          <a:p>
            <a:r>
              <a:rPr lang="en-US" dirty="0"/>
              <a:t>Scientific data bases and AI, are beneficial to assist medical professionals in order to comprehensively evaluate new patients use best practices and suggest best current questionnaires, motivational tools, investigations and treatments for their condition</a:t>
            </a:r>
          </a:p>
          <a:p>
            <a:r>
              <a:rPr lang="en-US" dirty="0"/>
              <a:t>Scientific data bases and videos of different expertise provided in languages of international circulation to become available to Romanian medical professionals, at their office and to Romanian community through translation( </a:t>
            </a:r>
            <a:r>
              <a:rPr lang="en-US" dirty="0" err="1"/>
              <a:t>Youtube</a:t>
            </a:r>
            <a:r>
              <a:rPr lang="en-US" dirty="0"/>
              <a:t>, </a:t>
            </a:r>
            <a:r>
              <a:rPr lang="en-US" dirty="0" err="1"/>
              <a:t>Pubmed</a:t>
            </a:r>
            <a:r>
              <a:rPr lang="en-US" dirty="0"/>
              <a:t>, </a:t>
            </a:r>
            <a:r>
              <a:rPr lang="en-US" dirty="0" err="1"/>
              <a:t>Uptodate</a:t>
            </a:r>
            <a:r>
              <a:rPr lang="en-US" dirty="0"/>
              <a:t>, Medscape, Google Scientific…)</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8680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20F68-1683-4D1A-AA60-BD1675D30926}"/>
              </a:ext>
            </a:extLst>
          </p:cNvPr>
          <p:cNvSpPr>
            <a:spLocks noGrp="1"/>
          </p:cNvSpPr>
          <p:nvPr>
            <p:ph type="title"/>
          </p:nvPr>
        </p:nvSpPr>
        <p:spPr/>
        <p:txBody>
          <a:bodyPr/>
          <a:lstStyle/>
          <a:p>
            <a:r>
              <a:rPr lang="en-US" dirty="0"/>
              <a:t>             </a:t>
            </a:r>
          </a:p>
        </p:txBody>
      </p:sp>
      <p:sp>
        <p:nvSpPr>
          <p:cNvPr id="3" name="Content Placeholder 2">
            <a:extLst>
              <a:ext uri="{FF2B5EF4-FFF2-40B4-BE49-F238E27FC236}">
                <a16:creationId xmlns:a16="http://schemas.microsoft.com/office/drawing/2014/main" id="{CB96C7A8-FD88-438B-89C9-9E0E3AC45C68}"/>
              </a:ext>
            </a:extLst>
          </p:cNvPr>
          <p:cNvSpPr>
            <a:spLocks noGrp="1"/>
          </p:cNvSpPr>
          <p:nvPr>
            <p:ph idx="1"/>
          </p:nvPr>
        </p:nvSpPr>
        <p:spPr/>
        <p:txBody>
          <a:bodyPr/>
          <a:lstStyle/>
          <a:p>
            <a:r>
              <a:rPr lang="en-US" dirty="0"/>
              <a:t>     Thank you </a:t>
            </a:r>
          </a:p>
          <a:p>
            <a:r>
              <a:rPr lang="en-US" dirty="0"/>
              <a:t>     Roxanne Marinescu</a:t>
            </a:r>
          </a:p>
          <a:p>
            <a:pPr marL="0"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26707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dirty="0"/>
              <a:t> Community Measures for Wellbeing</a:t>
            </a:r>
          </a:p>
        </p:txBody>
      </p:sp>
      <p:sp>
        <p:nvSpPr>
          <p:cNvPr id="14" name="Content Placeholder 13"/>
          <p:cNvSpPr>
            <a:spLocks noGrp="1"/>
          </p:cNvSpPr>
          <p:nvPr>
            <p:ph idx="1"/>
          </p:nvPr>
        </p:nvSpPr>
        <p:spPr/>
        <p:txBody>
          <a:bodyPr>
            <a:normAutofit fontScale="92500"/>
          </a:bodyPr>
          <a:lstStyle/>
          <a:p>
            <a:r>
              <a:rPr lang="en-US" dirty="0"/>
              <a:t>The local communities (in urban and rural areas across the country) need funding from state and private resources that supports community wellbeing and prevent illness, along other charitable projects</a:t>
            </a:r>
          </a:p>
          <a:p>
            <a:pPr marL="342900" indent="-342900"/>
            <a:r>
              <a:rPr lang="en-US" dirty="0"/>
              <a:t>We include here outdoor and indoor fitness equipment, low cost fitness classes and mental wellbeing activities, based on art, visual imagery, creative work, journaling and book club groups, meditative and spiritual practices, </a:t>
            </a:r>
          </a:p>
          <a:p>
            <a:pPr marL="342900" indent="-342900"/>
            <a:r>
              <a:rPr lang="en-US" dirty="0"/>
              <a:t>Strategic touristic locations need urban landscaping under architectural expertise to support wellbeing, active living, and tourism</a:t>
            </a:r>
          </a:p>
          <a:p>
            <a:pPr marL="342900" indent="-342900"/>
            <a:r>
              <a:rPr lang="en-US" dirty="0"/>
              <a:t>Standards for noise and air pollution for long term public welfare to be revised and reformed, according to current best practices </a:t>
            </a:r>
          </a:p>
          <a:p>
            <a:endParaRPr lang="en-US" dirty="0"/>
          </a:p>
          <a:p>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363007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86129" y="530352"/>
            <a:ext cx="9601200" cy="1143000"/>
          </a:xfrm>
        </p:spPr>
        <p:txBody>
          <a:bodyPr/>
          <a:lstStyle/>
          <a:p>
            <a:pPr algn="ctr"/>
            <a:r>
              <a:rPr lang="en-US" dirty="0"/>
              <a:t>   Lifestyle and Naturopathic Medicine Education</a:t>
            </a:r>
          </a:p>
        </p:txBody>
      </p:sp>
      <p:sp>
        <p:nvSpPr>
          <p:cNvPr id="14" name="Content Placeholder 13"/>
          <p:cNvSpPr>
            <a:spLocks noGrp="1"/>
          </p:cNvSpPr>
          <p:nvPr>
            <p:ph idx="1"/>
          </p:nvPr>
        </p:nvSpPr>
        <p:spPr/>
        <p:txBody>
          <a:bodyPr>
            <a:normAutofit fontScale="92500"/>
          </a:bodyPr>
          <a:lstStyle/>
          <a:p>
            <a:r>
              <a:rPr lang="en-US" dirty="0"/>
              <a:t>We need Lifestyle and Naturopathic Medicine to become core component, in the mainstream education taught for the medical and allied health universities of Romania and EU </a:t>
            </a:r>
          </a:p>
          <a:p>
            <a:r>
              <a:rPr lang="en-US" dirty="0"/>
              <a:t>We need funding for scientific research and highly prepared professionals to innovate and research, adopt and adapt LM and Naturopathic Medicine science for our local Romanian and EU populations </a:t>
            </a:r>
          </a:p>
          <a:p>
            <a:r>
              <a:rPr lang="en-US" dirty="0"/>
              <a:t>and to start using them in the clinical practice in the mobile, community clinics,  ambulatory clinics and hospitals, along conventional therapies, in the EU space, including for underserved populations</a:t>
            </a:r>
          </a:p>
          <a:p>
            <a:r>
              <a:rPr lang="en-US" dirty="0"/>
              <a:t>These medicines address the profound causes of illness, empower the individual as the main engine of healing process, prevent and treat illness for the long term</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35494176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Preventive Lifestyle Education in Schools</a:t>
            </a:r>
          </a:p>
        </p:txBody>
      </p:sp>
      <p:sp>
        <p:nvSpPr>
          <p:cNvPr id="14" name="Content Placeholder 13"/>
          <p:cNvSpPr>
            <a:spLocks noGrp="1"/>
          </p:cNvSpPr>
          <p:nvPr>
            <p:ph idx="1"/>
          </p:nvPr>
        </p:nvSpPr>
        <p:spPr/>
        <p:txBody>
          <a:bodyPr>
            <a:normAutofit/>
          </a:bodyPr>
          <a:lstStyle/>
          <a:p>
            <a:r>
              <a:rPr lang="en-US" dirty="0"/>
              <a:t>We have to promote new values for the young generation around a healthy, active lifestyle, with healthy eating, healthy cooking, active living and relaxation practices in school activities</a:t>
            </a:r>
          </a:p>
          <a:p>
            <a:r>
              <a:rPr lang="en-US" dirty="0"/>
              <a:t>Schools and colleges to provide children of all ages them the time, and space for fitness and resistance workouts of all levels of difficulty, ( starting age 6), abundant experiential learning and daily outdoor /sun exposure</a:t>
            </a:r>
          </a:p>
          <a:p>
            <a:r>
              <a:rPr lang="en-US" dirty="0"/>
              <a:t>Children need to be taught since young how to self relax, self soothe and approach acute mental distress through natural ways, in relaxation and guided visual imagery workshops by experienced professionals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34179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8321" y="521208"/>
            <a:ext cx="9601200" cy="1143000"/>
          </a:xfrm>
        </p:spPr>
        <p:txBody>
          <a:bodyPr/>
          <a:lstStyle/>
          <a:p>
            <a:r>
              <a:rPr lang="en-US" dirty="0"/>
              <a:t> Preventive Lifestyle Education in Schools  (cont.)</a:t>
            </a:r>
          </a:p>
        </p:txBody>
      </p:sp>
      <p:sp>
        <p:nvSpPr>
          <p:cNvPr id="14" name="Content Placeholder 13"/>
          <p:cNvSpPr>
            <a:spLocks noGrp="1"/>
          </p:cNvSpPr>
          <p:nvPr>
            <p:ph idx="1"/>
          </p:nvPr>
        </p:nvSpPr>
        <p:spPr/>
        <p:txBody>
          <a:bodyPr>
            <a:normAutofit/>
          </a:bodyPr>
          <a:lstStyle/>
          <a:p>
            <a:r>
              <a:rPr lang="en-US" dirty="0"/>
              <a:t>Smoking, alcoholism and drugs consumption are current public health dangers and habits that young generations have adopted</a:t>
            </a:r>
          </a:p>
          <a:p>
            <a:r>
              <a:rPr lang="en-US" dirty="0"/>
              <a:t>We need to educate the young starting very early in life, grades 3 about the negative consequences of smoking and excess alcohol and starting middle school, about drug use consequences</a:t>
            </a:r>
          </a:p>
          <a:p>
            <a:r>
              <a:rPr lang="en-US" dirty="0"/>
              <a:t>Community education about dangers of illegal/high risk drugs needs to be promoted with compassion, and current drug users to be legally protected through harm reduction holistic strategies that include integrative support groups and resources, starting at the level of acute clinics and hospitals, that have also a lifestyle component with relaxation /self-soothing, and mood-boosting techniques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110040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Policies for Environmental Welfare</a:t>
            </a:r>
          </a:p>
        </p:txBody>
      </p:sp>
      <p:sp>
        <p:nvSpPr>
          <p:cNvPr id="14" name="Content Placeholder 13"/>
          <p:cNvSpPr>
            <a:spLocks noGrp="1"/>
          </p:cNvSpPr>
          <p:nvPr>
            <p:ph idx="1"/>
          </p:nvPr>
        </p:nvSpPr>
        <p:spPr/>
        <p:txBody>
          <a:bodyPr>
            <a:normAutofit lnSpcReduction="10000"/>
          </a:bodyPr>
          <a:lstStyle/>
          <a:p>
            <a:r>
              <a:rPr lang="en-US" dirty="0"/>
              <a:t>We need new Romanian and EU incentives and policies for clean air, clean water, healthy nutritious foods </a:t>
            </a:r>
          </a:p>
          <a:p>
            <a:r>
              <a:rPr lang="en-US" dirty="0"/>
              <a:t>Environmental Medicine departments are needed in all Medical Universities to teach students about our community environmental priorities and to advocate for them at governmental level</a:t>
            </a:r>
          </a:p>
          <a:p>
            <a:r>
              <a:rPr lang="en-US" dirty="0"/>
              <a:t>We need new Romanian and EU incentives for agricultural businesses to produce foods of high nutrient content and free of toxins</a:t>
            </a:r>
          </a:p>
          <a:p>
            <a:r>
              <a:rPr lang="en-US" dirty="0"/>
              <a:t>We need to advocate at governmental level to rejuvenate the agriculture fields – through rotating crops- to ensure the nutritious content of foods (depleted by bad agricultural practices), use less toxic packaging (plastics) to be more friendly to the environment </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1270821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Policies for Public Welfare</a:t>
            </a:r>
          </a:p>
        </p:txBody>
      </p:sp>
      <p:sp>
        <p:nvSpPr>
          <p:cNvPr id="14" name="Content Placeholder 13"/>
          <p:cNvSpPr>
            <a:spLocks noGrp="1"/>
          </p:cNvSpPr>
          <p:nvPr>
            <p:ph idx="1"/>
          </p:nvPr>
        </p:nvSpPr>
        <p:spPr/>
        <p:txBody>
          <a:bodyPr>
            <a:normAutofit/>
          </a:bodyPr>
          <a:lstStyle/>
          <a:p>
            <a:r>
              <a:rPr lang="en-US" dirty="0"/>
              <a:t>Our governments need to support businesses that support community healthy nutrition, healthy environment, active living, mental wellbeing, elders integrative health services, environment preservation and landscaping for urban wellness, employee health protection, through financial and tax incentives</a:t>
            </a:r>
          </a:p>
          <a:p>
            <a:r>
              <a:rPr lang="en-US" dirty="0"/>
              <a:t>All businesses, with activity that impacts public health are responsible to receive annual ongoing education for their industry, with best current practices (including but not only, the agriculture, food industry, commercial transportation, construction industry) and those who apply best practices to be rewarded accordingly</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376927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   Environmental Medicine Advocacy</a:t>
            </a:r>
          </a:p>
        </p:txBody>
      </p:sp>
      <p:sp>
        <p:nvSpPr>
          <p:cNvPr id="14" name="Content Placeholder 13"/>
          <p:cNvSpPr>
            <a:spLocks noGrp="1"/>
          </p:cNvSpPr>
          <p:nvPr>
            <p:ph idx="1"/>
          </p:nvPr>
        </p:nvSpPr>
        <p:spPr/>
        <p:txBody>
          <a:bodyPr>
            <a:normAutofit/>
          </a:bodyPr>
          <a:lstStyle/>
          <a:p>
            <a:r>
              <a:rPr lang="en-US" dirty="0"/>
              <a:t>Heavy metals, mold and other environmental hazards are frequent contributors to cancers and chronic diseases and need to be screened early for pregnant women, sick children and chronic sufferers.</a:t>
            </a:r>
          </a:p>
          <a:p>
            <a:pPr marL="342900" indent="-342900"/>
            <a:r>
              <a:rPr lang="en-US" dirty="0"/>
              <a:t>Heavy metals from the air, polluted waters from polluting vehicles, toxins from the agriculture , intoxicate our bodies predisposing them to cancer</a:t>
            </a:r>
          </a:p>
          <a:p>
            <a:pPr marL="342900" indent="-342900"/>
            <a:r>
              <a:rPr lang="en-US" dirty="0"/>
              <a:t>Through early I FM Integrative functional medicine testing we can screen for heavy metals in our blood and urine and start slow cleansing procedures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94414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1293813" y="533400"/>
            <a:ext cx="9601200" cy="1143000"/>
          </a:xfrm>
        </p:spPr>
        <p:txBody>
          <a:bodyPr/>
          <a:lstStyle/>
          <a:p>
            <a:r>
              <a:rPr lang="en-US" dirty="0"/>
              <a:t>    Health Care for Pregnant Women </a:t>
            </a:r>
            <a:br>
              <a:rPr lang="en-US" dirty="0"/>
            </a:br>
            <a:r>
              <a:rPr lang="en-US" dirty="0"/>
              <a:t>          </a:t>
            </a:r>
          </a:p>
        </p:txBody>
      </p:sp>
      <p:sp>
        <p:nvSpPr>
          <p:cNvPr id="14" name="Content Placeholder 13"/>
          <p:cNvSpPr>
            <a:spLocks noGrp="1"/>
          </p:cNvSpPr>
          <p:nvPr>
            <p:ph idx="1"/>
          </p:nvPr>
        </p:nvSpPr>
        <p:spPr/>
        <p:txBody>
          <a:bodyPr>
            <a:normAutofit fontScale="85000" lnSpcReduction="20000"/>
          </a:bodyPr>
          <a:lstStyle/>
          <a:p>
            <a:r>
              <a:rPr lang="en-US" dirty="0"/>
              <a:t>Pregnant women should be engaged from the first day in one-one and groups, in person and remotely, with in depth lifestyle education and positive motivation, regular follow up for appointments for preventive care and investigations</a:t>
            </a:r>
          </a:p>
          <a:p>
            <a:r>
              <a:rPr lang="en-US" dirty="0"/>
              <a:t>Continuous proactive empathic communication, care and follow up are very beneficial for pregnant women health and birth outcomes</a:t>
            </a:r>
          </a:p>
          <a:p>
            <a:r>
              <a:rPr lang="en-US" dirty="0"/>
              <a:t>Lifestyle counseling for pregnant women includes education on healthy nutrition, sleep, physical activity, avoidance of toxic habits and substances, such as smoking, alcohol, toxicity risk of medications for the embryo, offering substitutes less toxic into medication</a:t>
            </a:r>
          </a:p>
          <a:p>
            <a:r>
              <a:rPr lang="en-US" dirty="0"/>
              <a:t>Community wellness and fitness classes (remote/in person) can improve pregnant women health, quality of life and birth outcomes- including those of low income</a:t>
            </a:r>
          </a:p>
          <a:p>
            <a:r>
              <a:rPr lang="en-US" dirty="0"/>
              <a:t>Functional medicine testing can be used to serve early detection of nutrient deficiencies, environmental hazards, genetic deficiencies and risks, in order to address them timely, mainly through natural remedies and lifestyle practices</a:t>
            </a:r>
          </a:p>
          <a:p>
            <a:endParaRPr lang="en-US" dirty="0"/>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87906" y="-19513"/>
            <a:ext cx="3013012" cy="739885"/>
          </a:xfrm>
          <a:prstGeom prst="rect">
            <a:avLst/>
          </a:prstGeom>
        </p:spPr>
      </p:pic>
    </p:spTree>
    <p:extLst>
      <p:ext uri="{BB962C8B-B14F-4D97-AF65-F5344CB8AC3E}">
        <p14:creationId xmlns:p14="http://schemas.microsoft.com/office/powerpoint/2010/main" val="3433864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erenity 16x9">
  <a:themeElements>
    <a:clrScheme name="Serenity_16x9">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a:defPPr>
      </a:lstStyle>
    </a:txDef>
  </a:objectDefaults>
  <a:extraClrSchemeLst/>
  <a:extLst>
    <a:ext uri="{05A4C25C-085E-4340-85A3-A5531E510DB2}">
      <thm15:themeFamily xmlns:thm15="http://schemas.microsoft.com/office/thememl/2012/main" name="TF02801109.potx" id="{B47C65E8-9F73-4C4F-A3C2-84725F71438E}" vid="{CFC30A9F-F7E5-41F4-B6B7-D2E5B79E3BFB}"/>
    </a:ext>
  </a:extLst>
</a:theme>
</file>

<file path=ppt/theme/theme2.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erenity">
      <a:dk1>
        <a:srgbClr val="164B4F"/>
      </a:dk1>
      <a:lt1>
        <a:sysClr val="window" lastClr="FFFFFF"/>
      </a:lt1>
      <a:dk2>
        <a:srgbClr val="000000"/>
      </a:dk2>
      <a:lt2>
        <a:srgbClr val="C5E5EC"/>
      </a:lt2>
      <a:accent1>
        <a:srgbClr val="1B91A1"/>
      </a:accent1>
      <a:accent2>
        <a:srgbClr val="46AC6F"/>
      </a:accent2>
      <a:accent3>
        <a:srgbClr val="37AFD5"/>
      </a:accent3>
      <a:accent4>
        <a:srgbClr val="6786A9"/>
      </a:accent4>
      <a:accent5>
        <a:srgbClr val="90A693"/>
      </a:accent5>
      <a:accent6>
        <a:srgbClr val="389066"/>
      </a:accent6>
      <a:hlink>
        <a:srgbClr val="27A99A"/>
      </a:hlink>
      <a:folHlink>
        <a:srgbClr val="94AE9D"/>
      </a:folHlink>
    </a:clrScheme>
    <a:fontScheme name="Euphemia">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1360506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TP102801108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706526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Props1.xml><?xml version="1.0" encoding="utf-8"?>
<ds:datastoreItem xmlns:ds="http://schemas.openxmlformats.org/officeDocument/2006/customXml" ds:itemID="{211E33DF-2340-4F4E-B874-B73FEFEBFC8D}">
  <ds:schemaRefs>
    <ds:schemaRef ds:uri="http://schemas.microsoft.com/sharepoint/v3/contenttype/forms"/>
  </ds:schemaRefs>
</ds:datastoreItem>
</file>

<file path=customXml/itemProps2.xml><?xml version="1.0" encoding="utf-8"?>
<ds:datastoreItem xmlns:ds="http://schemas.openxmlformats.org/officeDocument/2006/customXml" ds:itemID="{4683C129-7B42-490A-AD74-E9303BC76D3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F249165-F638-412C-8E0A-DFB7045CA2E0}">
  <ds:schemaRefs>
    <ds:schemaRef ds:uri="http://purl.org/dc/elements/1.1/"/>
    <ds:schemaRef ds:uri="http://schemas.microsoft.com/office/2006/documentManagement/types"/>
    <ds:schemaRef ds:uri="http://purl.org/dc/dcmitype/"/>
    <ds:schemaRef ds:uri="http://purl.org/dc/terms/"/>
    <ds:schemaRef ds:uri="http://schemas.microsoft.com/office/infopath/2007/PartnerControls"/>
    <ds:schemaRef ds:uri="http://schemas.microsoft.com/office/2006/metadata/properties"/>
    <ds:schemaRef ds:uri="http://schemas.openxmlformats.org/package/2006/metadata/core-properties"/>
    <ds:schemaRef ds:uri="4873beb7-5857-4685-be1f-d57550cc96c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Serenity nature presentation (widescreen)</Template>
  <TotalTime>6415</TotalTime>
  <Words>1663</Words>
  <Application>Microsoft Office PowerPoint</Application>
  <PresentationFormat>Custom</PresentationFormat>
  <Paragraphs>73</Paragraphs>
  <Slides>13</Slides>
  <Notes>11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Euphemia</vt:lpstr>
      <vt:lpstr>Serenity 16x9</vt:lpstr>
      <vt:lpstr>Community Measures Based on Lifestyle Medicine 2023</vt:lpstr>
      <vt:lpstr> Community Measures for Wellbeing</vt:lpstr>
      <vt:lpstr>   Lifestyle and Naturopathic Medicine Education</vt:lpstr>
      <vt:lpstr> Preventive Lifestyle Education in Schools</vt:lpstr>
      <vt:lpstr> Preventive Lifestyle Education in Schools  (cont.)</vt:lpstr>
      <vt:lpstr>     Policies for Environmental Welfare</vt:lpstr>
      <vt:lpstr>       Policies for Public Welfare</vt:lpstr>
      <vt:lpstr>   Environmental Medicine Advocacy</vt:lpstr>
      <vt:lpstr>    Health Care for Pregnant Women            </vt:lpstr>
      <vt:lpstr>         Health Care for elders            </vt:lpstr>
      <vt:lpstr>        Health Care for elders (cont.)        </vt:lpstr>
      <vt:lpstr>          Chronic Management        Telemedicine in underserved areas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Community and Public Health Measures  Based on Lifestyle Medicine</dc:title>
  <dc:creator>Admin</dc:creator>
  <cp:lastModifiedBy>mdlabs</cp:lastModifiedBy>
  <cp:revision>65</cp:revision>
  <dcterms:created xsi:type="dcterms:W3CDTF">2023-08-25T11:51:27Z</dcterms:created>
  <dcterms:modified xsi:type="dcterms:W3CDTF">2023-09-15T13:13:57Z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