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6.xml.rels><?xml version="1.0" encoding="UTF-8" standalone="yes"?>
<Relationships xmlns="http://schemas.openxmlformats.org/package/2006/relationships"><Relationship Id="rId1" Type="http://schemas.openxmlformats.org/officeDocument/2006/relationships/hyperlink" Target="https://www.cdc.gov/sleep/data_statistics.html"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www.cdc.gov/sleep/data_statistics.html"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D6DF8-A2DD-4465-BFD3-2A8EC0E0E48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572FD26-DE1C-404A-8F96-D7EDF6270701}">
      <dgm:prSet/>
      <dgm:spPr/>
      <dgm:t>
        <a:bodyPr/>
        <a:lstStyle/>
        <a:p>
          <a:r>
            <a:rPr lang="en-US" b="0" i="0" baseline="0"/>
            <a:t>Insomnia is a short-term or long-term condition defined by disturbed sleep that can manifest with delayed falling asleep, frequent sleep interruptions, or long wakefulness periods during the night (Roth, 2007)</a:t>
          </a:r>
          <a:endParaRPr lang="en-US"/>
        </a:p>
      </dgm:t>
    </dgm:pt>
    <dgm:pt modelId="{71A11C77-DECB-4C75-A293-650F1A1325C3}" type="parTrans" cxnId="{E9F8E8B3-5BBE-4DA3-B9EB-A83C3C495008}">
      <dgm:prSet/>
      <dgm:spPr/>
      <dgm:t>
        <a:bodyPr/>
        <a:lstStyle/>
        <a:p>
          <a:endParaRPr lang="en-US"/>
        </a:p>
      </dgm:t>
    </dgm:pt>
    <dgm:pt modelId="{6923B19E-4BB7-4359-B91B-1516D0B8A4AA}" type="sibTrans" cxnId="{E9F8E8B3-5BBE-4DA3-B9EB-A83C3C495008}">
      <dgm:prSet/>
      <dgm:spPr/>
      <dgm:t>
        <a:bodyPr/>
        <a:lstStyle/>
        <a:p>
          <a:endParaRPr lang="en-US"/>
        </a:p>
      </dgm:t>
    </dgm:pt>
    <dgm:pt modelId="{80CB495A-087B-47DA-9097-BED3EBAECCFC}">
      <dgm:prSet/>
      <dgm:spPr/>
      <dgm:t>
        <a:bodyPr/>
        <a:lstStyle/>
        <a:p>
          <a:r>
            <a:rPr lang="en-US" b="0" i="0" baseline="0"/>
            <a:t>There is a short-term temporary caused insomnia of fewer than three months) </a:t>
          </a:r>
          <a:endParaRPr lang="en-US"/>
        </a:p>
      </dgm:t>
    </dgm:pt>
    <dgm:pt modelId="{8FE5781A-B64A-4489-9AE1-446C159E7CC0}" type="parTrans" cxnId="{269E7B96-25D1-4B7A-B884-C5C351E5D321}">
      <dgm:prSet/>
      <dgm:spPr/>
      <dgm:t>
        <a:bodyPr/>
        <a:lstStyle/>
        <a:p>
          <a:endParaRPr lang="en-US"/>
        </a:p>
      </dgm:t>
    </dgm:pt>
    <dgm:pt modelId="{E8D7AFCE-59AF-4564-8030-FBE5509BAC29}" type="sibTrans" cxnId="{269E7B96-25D1-4B7A-B884-C5C351E5D321}">
      <dgm:prSet/>
      <dgm:spPr/>
      <dgm:t>
        <a:bodyPr/>
        <a:lstStyle/>
        <a:p>
          <a:endParaRPr lang="en-US"/>
        </a:p>
      </dgm:t>
    </dgm:pt>
    <dgm:pt modelId="{B06471B2-652C-428A-BE58-B1707D4558DA}">
      <dgm:prSet/>
      <dgm:spPr/>
      <dgm:t>
        <a:bodyPr/>
        <a:lstStyle/>
        <a:p>
          <a:r>
            <a:rPr lang="en-US" b="0" i="0" baseline="0"/>
            <a:t>and a long-term, chronic insomnia for longer than three months, </a:t>
          </a:r>
          <a:br>
            <a:rPr lang="en-US" b="0" baseline="0"/>
          </a:br>
          <a:endParaRPr lang="en-US"/>
        </a:p>
      </dgm:t>
    </dgm:pt>
    <dgm:pt modelId="{71D862C4-098F-4463-913A-D044213F11BC}" type="parTrans" cxnId="{F0393D7E-C293-4479-A423-3E3EB7493B7C}">
      <dgm:prSet/>
      <dgm:spPr/>
      <dgm:t>
        <a:bodyPr/>
        <a:lstStyle/>
        <a:p>
          <a:endParaRPr lang="en-US"/>
        </a:p>
      </dgm:t>
    </dgm:pt>
    <dgm:pt modelId="{91C912DA-2469-4328-8F20-47145041A3CA}" type="sibTrans" cxnId="{F0393D7E-C293-4479-A423-3E3EB7493B7C}">
      <dgm:prSet/>
      <dgm:spPr/>
      <dgm:t>
        <a:bodyPr/>
        <a:lstStyle/>
        <a:p>
          <a:endParaRPr lang="en-US"/>
        </a:p>
      </dgm:t>
    </dgm:pt>
    <dgm:pt modelId="{17689308-D75E-4E2E-8125-73FA69E5B856}" type="pres">
      <dgm:prSet presAssocID="{15CD6DF8-A2DD-4465-BFD3-2A8EC0E0E489}" presName="linear" presStyleCnt="0">
        <dgm:presLayoutVars>
          <dgm:animLvl val="lvl"/>
          <dgm:resizeHandles val="exact"/>
        </dgm:presLayoutVars>
      </dgm:prSet>
      <dgm:spPr/>
    </dgm:pt>
    <dgm:pt modelId="{6467A79B-D407-4338-94F1-AF2DE1830D49}" type="pres">
      <dgm:prSet presAssocID="{7572FD26-DE1C-404A-8F96-D7EDF6270701}" presName="parentText" presStyleLbl="node1" presStyleIdx="0" presStyleCnt="3">
        <dgm:presLayoutVars>
          <dgm:chMax val="0"/>
          <dgm:bulletEnabled val="1"/>
        </dgm:presLayoutVars>
      </dgm:prSet>
      <dgm:spPr/>
    </dgm:pt>
    <dgm:pt modelId="{F653020E-B4F7-463F-B9B4-61E6DC058E68}" type="pres">
      <dgm:prSet presAssocID="{6923B19E-4BB7-4359-B91B-1516D0B8A4AA}" presName="spacer" presStyleCnt="0"/>
      <dgm:spPr/>
    </dgm:pt>
    <dgm:pt modelId="{124C875E-64CE-4A43-B63E-72EAD90D14FD}" type="pres">
      <dgm:prSet presAssocID="{80CB495A-087B-47DA-9097-BED3EBAECCFC}" presName="parentText" presStyleLbl="node1" presStyleIdx="1" presStyleCnt="3">
        <dgm:presLayoutVars>
          <dgm:chMax val="0"/>
          <dgm:bulletEnabled val="1"/>
        </dgm:presLayoutVars>
      </dgm:prSet>
      <dgm:spPr/>
    </dgm:pt>
    <dgm:pt modelId="{E6877F27-A13B-4337-974A-097A1671E3B7}" type="pres">
      <dgm:prSet presAssocID="{E8D7AFCE-59AF-4564-8030-FBE5509BAC29}" presName="spacer" presStyleCnt="0"/>
      <dgm:spPr/>
    </dgm:pt>
    <dgm:pt modelId="{2DA397D6-3B1F-418A-BC0A-99375B7A7C30}" type="pres">
      <dgm:prSet presAssocID="{B06471B2-652C-428A-BE58-B1707D4558DA}" presName="parentText" presStyleLbl="node1" presStyleIdx="2" presStyleCnt="3">
        <dgm:presLayoutVars>
          <dgm:chMax val="0"/>
          <dgm:bulletEnabled val="1"/>
        </dgm:presLayoutVars>
      </dgm:prSet>
      <dgm:spPr/>
    </dgm:pt>
  </dgm:ptLst>
  <dgm:cxnLst>
    <dgm:cxn modelId="{015C5317-A610-471A-93D7-E1BB305E22EA}" type="presOf" srcId="{80CB495A-087B-47DA-9097-BED3EBAECCFC}" destId="{124C875E-64CE-4A43-B63E-72EAD90D14FD}" srcOrd="0" destOrd="0" presId="urn:microsoft.com/office/officeart/2005/8/layout/vList2"/>
    <dgm:cxn modelId="{6536BC58-F551-40A7-8E2B-EFAD108CD00E}" type="presOf" srcId="{15CD6DF8-A2DD-4465-BFD3-2A8EC0E0E489}" destId="{17689308-D75E-4E2E-8125-73FA69E5B856}" srcOrd="0" destOrd="0" presId="urn:microsoft.com/office/officeart/2005/8/layout/vList2"/>
    <dgm:cxn modelId="{F4FFD27C-A1EA-401F-B548-2A64AD874ED8}" type="presOf" srcId="{B06471B2-652C-428A-BE58-B1707D4558DA}" destId="{2DA397D6-3B1F-418A-BC0A-99375B7A7C30}" srcOrd="0" destOrd="0" presId="urn:microsoft.com/office/officeart/2005/8/layout/vList2"/>
    <dgm:cxn modelId="{F0393D7E-C293-4479-A423-3E3EB7493B7C}" srcId="{15CD6DF8-A2DD-4465-BFD3-2A8EC0E0E489}" destId="{B06471B2-652C-428A-BE58-B1707D4558DA}" srcOrd="2" destOrd="0" parTransId="{71D862C4-098F-4463-913A-D044213F11BC}" sibTransId="{91C912DA-2469-4328-8F20-47145041A3CA}"/>
    <dgm:cxn modelId="{A00BF690-462E-40F9-A643-E922CCEEF744}" type="presOf" srcId="{7572FD26-DE1C-404A-8F96-D7EDF6270701}" destId="{6467A79B-D407-4338-94F1-AF2DE1830D49}" srcOrd="0" destOrd="0" presId="urn:microsoft.com/office/officeart/2005/8/layout/vList2"/>
    <dgm:cxn modelId="{269E7B96-25D1-4B7A-B884-C5C351E5D321}" srcId="{15CD6DF8-A2DD-4465-BFD3-2A8EC0E0E489}" destId="{80CB495A-087B-47DA-9097-BED3EBAECCFC}" srcOrd="1" destOrd="0" parTransId="{8FE5781A-B64A-4489-9AE1-446C159E7CC0}" sibTransId="{E8D7AFCE-59AF-4564-8030-FBE5509BAC29}"/>
    <dgm:cxn modelId="{E9F8E8B3-5BBE-4DA3-B9EB-A83C3C495008}" srcId="{15CD6DF8-A2DD-4465-BFD3-2A8EC0E0E489}" destId="{7572FD26-DE1C-404A-8F96-D7EDF6270701}" srcOrd="0" destOrd="0" parTransId="{71A11C77-DECB-4C75-A293-650F1A1325C3}" sibTransId="{6923B19E-4BB7-4359-B91B-1516D0B8A4AA}"/>
    <dgm:cxn modelId="{040B1051-1652-4690-8A0F-87E071B10788}" type="presParOf" srcId="{17689308-D75E-4E2E-8125-73FA69E5B856}" destId="{6467A79B-D407-4338-94F1-AF2DE1830D49}" srcOrd="0" destOrd="0" presId="urn:microsoft.com/office/officeart/2005/8/layout/vList2"/>
    <dgm:cxn modelId="{CE77B0B9-A5BF-4408-8D4C-5BFB2C8986F8}" type="presParOf" srcId="{17689308-D75E-4E2E-8125-73FA69E5B856}" destId="{F653020E-B4F7-463F-B9B4-61E6DC058E68}" srcOrd="1" destOrd="0" presId="urn:microsoft.com/office/officeart/2005/8/layout/vList2"/>
    <dgm:cxn modelId="{A577BE54-5696-4950-8487-98C95AC44830}" type="presParOf" srcId="{17689308-D75E-4E2E-8125-73FA69E5B856}" destId="{124C875E-64CE-4A43-B63E-72EAD90D14FD}" srcOrd="2" destOrd="0" presId="urn:microsoft.com/office/officeart/2005/8/layout/vList2"/>
    <dgm:cxn modelId="{DEF4E72D-AD7B-4CFB-A7B3-EF9A3CA8F8F0}" type="presParOf" srcId="{17689308-D75E-4E2E-8125-73FA69E5B856}" destId="{E6877F27-A13B-4337-974A-097A1671E3B7}" srcOrd="3" destOrd="0" presId="urn:microsoft.com/office/officeart/2005/8/layout/vList2"/>
    <dgm:cxn modelId="{D034196D-454B-47B0-9C25-5C557BB1E775}" type="presParOf" srcId="{17689308-D75E-4E2E-8125-73FA69E5B856}" destId="{2DA397D6-3B1F-418A-BC0A-99375B7A7C3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1F363EA-0A1A-4BAA-8EFF-5C88A3D6935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BF10F24-C13B-4EE6-A40B-43C5139770E6}">
      <dgm:prSet/>
      <dgm:spPr/>
      <dgm:t>
        <a:bodyPr/>
        <a:lstStyle/>
        <a:p>
          <a:r>
            <a:rPr lang="en-US"/>
            <a:t>G</a:t>
          </a:r>
          <a:r>
            <a:rPr lang="en-US" b="0" i="0"/>
            <a:t>enetics and personality traits (being predisposed to worry too much or having inherited a family history of poor sleep) </a:t>
          </a:r>
          <a:endParaRPr lang="en-US"/>
        </a:p>
      </dgm:t>
    </dgm:pt>
    <dgm:pt modelId="{EB784174-4E83-4F12-B98D-AD995C8A7DD4}" type="parTrans" cxnId="{C4A3238D-07E2-4C1C-B54A-4FF34A503463}">
      <dgm:prSet/>
      <dgm:spPr/>
      <dgm:t>
        <a:bodyPr/>
        <a:lstStyle/>
        <a:p>
          <a:endParaRPr lang="en-US"/>
        </a:p>
      </dgm:t>
    </dgm:pt>
    <dgm:pt modelId="{27196538-62FF-4D96-A7EE-316CFE09C660}" type="sibTrans" cxnId="{C4A3238D-07E2-4C1C-B54A-4FF34A503463}">
      <dgm:prSet/>
      <dgm:spPr/>
      <dgm:t>
        <a:bodyPr/>
        <a:lstStyle/>
        <a:p>
          <a:endParaRPr lang="en-US"/>
        </a:p>
      </dgm:t>
    </dgm:pt>
    <dgm:pt modelId="{DAF1ED81-7311-4390-8E40-849E3EC87CE1}">
      <dgm:prSet/>
      <dgm:spPr/>
      <dgm:t>
        <a:bodyPr/>
        <a:lstStyle/>
        <a:p>
          <a:r>
            <a:rPr lang="en-US" b="0" i="0"/>
            <a:t>Stressful life events related to school, work, family, and health</a:t>
          </a:r>
          <a:endParaRPr lang="en-US"/>
        </a:p>
      </dgm:t>
    </dgm:pt>
    <dgm:pt modelId="{19A833A4-2D05-4619-9C27-54E7453C9508}" type="parTrans" cxnId="{DBEE3C85-46DD-4BB7-9462-2AC7E427A780}">
      <dgm:prSet/>
      <dgm:spPr/>
      <dgm:t>
        <a:bodyPr/>
        <a:lstStyle/>
        <a:p>
          <a:endParaRPr lang="en-US"/>
        </a:p>
      </dgm:t>
    </dgm:pt>
    <dgm:pt modelId="{E0B85DDF-D553-426A-884F-AAEC51D5A047}" type="sibTrans" cxnId="{DBEE3C85-46DD-4BB7-9462-2AC7E427A780}">
      <dgm:prSet/>
      <dgm:spPr/>
      <dgm:t>
        <a:bodyPr/>
        <a:lstStyle/>
        <a:p>
          <a:endParaRPr lang="en-US"/>
        </a:p>
      </dgm:t>
    </dgm:pt>
    <dgm:pt modelId="{DE662934-FAD1-48A1-AF16-39CC08505FF5}">
      <dgm:prSet/>
      <dgm:spPr/>
      <dgm:t>
        <a:bodyPr/>
        <a:lstStyle/>
        <a:p>
          <a:r>
            <a:rPr lang="en-US" b="0" i="0"/>
            <a:t>Maladaptive thoughts, behaviors and coping skills that continue after original causes have disappeared – napping during the day </a:t>
          </a:r>
          <a:r>
            <a:rPr lang="en-US"/>
            <a:t>,</a:t>
          </a:r>
        </a:p>
      </dgm:t>
    </dgm:pt>
    <dgm:pt modelId="{F59FC394-A74A-4C62-87B9-EC52F364D2AD}" type="parTrans" cxnId="{74DF6A0E-ED01-48A3-9AC9-42CFBAE54B43}">
      <dgm:prSet/>
      <dgm:spPr/>
      <dgm:t>
        <a:bodyPr/>
        <a:lstStyle/>
        <a:p>
          <a:endParaRPr lang="en-US"/>
        </a:p>
      </dgm:t>
    </dgm:pt>
    <dgm:pt modelId="{472C4784-7FEE-4BED-9B6E-B1D2CBE49812}" type="sibTrans" cxnId="{74DF6A0E-ED01-48A3-9AC9-42CFBAE54B43}">
      <dgm:prSet/>
      <dgm:spPr/>
      <dgm:t>
        <a:bodyPr/>
        <a:lstStyle/>
        <a:p>
          <a:endParaRPr lang="en-US"/>
        </a:p>
      </dgm:t>
    </dgm:pt>
    <dgm:pt modelId="{C5ABD13B-E7E4-4772-85A1-70DF4F88D703}">
      <dgm:prSet/>
      <dgm:spPr/>
      <dgm:t>
        <a:bodyPr/>
        <a:lstStyle/>
        <a:p>
          <a:r>
            <a:rPr lang="en-US" b="0" i="0"/>
            <a:t>staying too long in bed without being asleep, unhealthy beliefs and  expectations about sleep.  (Dopheide, 2020)</a:t>
          </a:r>
          <a:endParaRPr lang="en-US"/>
        </a:p>
      </dgm:t>
    </dgm:pt>
    <dgm:pt modelId="{29899A4F-DBEF-477C-A4CD-982DD87BC38D}" type="parTrans" cxnId="{E3D6C6FC-8405-4E11-A465-24C530638E7C}">
      <dgm:prSet/>
      <dgm:spPr/>
      <dgm:t>
        <a:bodyPr/>
        <a:lstStyle/>
        <a:p>
          <a:endParaRPr lang="en-US"/>
        </a:p>
      </dgm:t>
    </dgm:pt>
    <dgm:pt modelId="{172C7C74-C589-4A22-BBFD-3E1CD2981D9F}" type="sibTrans" cxnId="{E3D6C6FC-8405-4E11-A465-24C530638E7C}">
      <dgm:prSet/>
      <dgm:spPr/>
      <dgm:t>
        <a:bodyPr/>
        <a:lstStyle/>
        <a:p>
          <a:endParaRPr lang="en-US"/>
        </a:p>
      </dgm:t>
    </dgm:pt>
    <dgm:pt modelId="{5DF775B4-10B3-4A19-8E00-5FDFCCE5FBF5}" type="pres">
      <dgm:prSet presAssocID="{41F363EA-0A1A-4BAA-8EFF-5C88A3D69356}" presName="linear" presStyleCnt="0">
        <dgm:presLayoutVars>
          <dgm:animLvl val="lvl"/>
          <dgm:resizeHandles val="exact"/>
        </dgm:presLayoutVars>
      </dgm:prSet>
      <dgm:spPr/>
    </dgm:pt>
    <dgm:pt modelId="{FB8CF873-485B-4552-9832-78B58AA1F73A}" type="pres">
      <dgm:prSet presAssocID="{6BF10F24-C13B-4EE6-A40B-43C5139770E6}" presName="parentText" presStyleLbl="node1" presStyleIdx="0" presStyleCnt="4">
        <dgm:presLayoutVars>
          <dgm:chMax val="0"/>
          <dgm:bulletEnabled val="1"/>
        </dgm:presLayoutVars>
      </dgm:prSet>
      <dgm:spPr/>
    </dgm:pt>
    <dgm:pt modelId="{90C1CCA4-7C87-4F7D-ADFB-9DA972047455}" type="pres">
      <dgm:prSet presAssocID="{27196538-62FF-4D96-A7EE-316CFE09C660}" presName="spacer" presStyleCnt="0"/>
      <dgm:spPr/>
    </dgm:pt>
    <dgm:pt modelId="{E9E6985A-357D-4C47-8786-FF3989B6EF47}" type="pres">
      <dgm:prSet presAssocID="{DAF1ED81-7311-4390-8E40-849E3EC87CE1}" presName="parentText" presStyleLbl="node1" presStyleIdx="1" presStyleCnt="4">
        <dgm:presLayoutVars>
          <dgm:chMax val="0"/>
          <dgm:bulletEnabled val="1"/>
        </dgm:presLayoutVars>
      </dgm:prSet>
      <dgm:spPr/>
    </dgm:pt>
    <dgm:pt modelId="{470DD937-63B0-40A9-BBA5-5076CD382731}" type="pres">
      <dgm:prSet presAssocID="{E0B85DDF-D553-426A-884F-AAEC51D5A047}" presName="spacer" presStyleCnt="0"/>
      <dgm:spPr/>
    </dgm:pt>
    <dgm:pt modelId="{B5451BAF-9F2D-4C2B-AB9F-E43230BD26E2}" type="pres">
      <dgm:prSet presAssocID="{DE662934-FAD1-48A1-AF16-39CC08505FF5}" presName="parentText" presStyleLbl="node1" presStyleIdx="2" presStyleCnt="4">
        <dgm:presLayoutVars>
          <dgm:chMax val="0"/>
          <dgm:bulletEnabled val="1"/>
        </dgm:presLayoutVars>
      </dgm:prSet>
      <dgm:spPr/>
    </dgm:pt>
    <dgm:pt modelId="{FD184E25-5AAA-4FBE-AC46-6B4F6109CA55}" type="pres">
      <dgm:prSet presAssocID="{472C4784-7FEE-4BED-9B6E-B1D2CBE49812}" presName="spacer" presStyleCnt="0"/>
      <dgm:spPr/>
    </dgm:pt>
    <dgm:pt modelId="{E5C23A1B-D09C-4983-AC24-D861CED5C8C0}" type="pres">
      <dgm:prSet presAssocID="{C5ABD13B-E7E4-4772-85A1-70DF4F88D703}" presName="parentText" presStyleLbl="node1" presStyleIdx="3" presStyleCnt="4">
        <dgm:presLayoutVars>
          <dgm:chMax val="0"/>
          <dgm:bulletEnabled val="1"/>
        </dgm:presLayoutVars>
      </dgm:prSet>
      <dgm:spPr/>
    </dgm:pt>
  </dgm:ptLst>
  <dgm:cxnLst>
    <dgm:cxn modelId="{74DF6A0E-ED01-48A3-9AC9-42CFBAE54B43}" srcId="{41F363EA-0A1A-4BAA-8EFF-5C88A3D69356}" destId="{DE662934-FAD1-48A1-AF16-39CC08505FF5}" srcOrd="2" destOrd="0" parTransId="{F59FC394-A74A-4C62-87B9-EC52F364D2AD}" sibTransId="{472C4784-7FEE-4BED-9B6E-B1D2CBE49812}"/>
    <dgm:cxn modelId="{1F9D3A33-63AF-454F-9D29-F410C1F0F9D0}" type="presOf" srcId="{41F363EA-0A1A-4BAA-8EFF-5C88A3D69356}" destId="{5DF775B4-10B3-4A19-8E00-5FDFCCE5FBF5}" srcOrd="0" destOrd="0" presId="urn:microsoft.com/office/officeart/2005/8/layout/vList2"/>
    <dgm:cxn modelId="{DBEE3C85-46DD-4BB7-9462-2AC7E427A780}" srcId="{41F363EA-0A1A-4BAA-8EFF-5C88A3D69356}" destId="{DAF1ED81-7311-4390-8E40-849E3EC87CE1}" srcOrd="1" destOrd="0" parTransId="{19A833A4-2D05-4619-9C27-54E7453C9508}" sibTransId="{E0B85DDF-D553-426A-884F-AAEC51D5A047}"/>
    <dgm:cxn modelId="{C4A3238D-07E2-4C1C-B54A-4FF34A503463}" srcId="{41F363EA-0A1A-4BAA-8EFF-5C88A3D69356}" destId="{6BF10F24-C13B-4EE6-A40B-43C5139770E6}" srcOrd="0" destOrd="0" parTransId="{EB784174-4E83-4F12-B98D-AD995C8A7DD4}" sibTransId="{27196538-62FF-4D96-A7EE-316CFE09C660}"/>
    <dgm:cxn modelId="{1E119CA2-1DA1-45CA-BE28-C1536639C107}" type="presOf" srcId="{6BF10F24-C13B-4EE6-A40B-43C5139770E6}" destId="{FB8CF873-485B-4552-9832-78B58AA1F73A}" srcOrd="0" destOrd="0" presId="urn:microsoft.com/office/officeart/2005/8/layout/vList2"/>
    <dgm:cxn modelId="{650733D9-BBC1-4971-B402-A59347E4CF69}" type="presOf" srcId="{DE662934-FAD1-48A1-AF16-39CC08505FF5}" destId="{B5451BAF-9F2D-4C2B-AB9F-E43230BD26E2}" srcOrd="0" destOrd="0" presId="urn:microsoft.com/office/officeart/2005/8/layout/vList2"/>
    <dgm:cxn modelId="{88B158F1-4EB2-4C87-9AF6-FC02155B7AD5}" type="presOf" srcId="{DAF1ED81-7311-4390-8E40-849E3EC87CE1}" destId="{E9E6985A-357D-4C47-8786-FF3989B6EF47}" srcOrd="0" destOrd="0" presId="urn:microsoft.com/office/officeart/2005/8/layout/vList2"/>
    <dgm:cxn modelId="{481061F8-E2A5-4A4D-9233-790A1377D44D}" type="presOf" srcId="{C5ABD13B-E7E4-4772-85A1-70DF4F88D703}" destId="{E5C23A1B-D09C-4983-AC24-D861CED5C8C0}" srcOrd="0" destOrd="0" presId="urn:microsoft.com/office/officeart/2005/8/layout/vList2"/>
    <dgm:cxn modelId="{E3D6C6FC-8405-4E11-A465-24C530638E7C}" srcId="{41F363EA-0A1A-4BAA-8EFF-5C88A3D69356}" destId="{C5ABD13B-E7E4-4772-85A1-70DF4F88D703}" srcOrd="3" destOrd="0" parTransId="{29899A4F-DBEF-477C-A4CD-982DD87BC38D}" sibTransId="{172C7C74-C589-4A22-BBFD-3E1CD2981D9F}"/>
    <dgm:cxn modelId="{2017A0C1-949C-495D-A888-2576EB5BCA54}" type="presParOf" srcId="{5DF775B4-10B3-4A19-8E00-5FDFCCE5FBF5}" destId="{FB8CF873-485B-4552-9832-78B58AA1F73A}" srcOrd="0" destOrd="0" presId="urn:microsoft.com/office/officeart/2005/8/layout/vList2"/>
    <dgm:cxn modelId="{BC59DF02-2453-49CA-93F0-C0EBC20B4776}" type="presParOf" srcId="{5DF775B4-10B3-4A19-8E00-5FDFCCE5FBF5}" destId="{90C1CCA4-7C87-4F7D-ADFB-9DA972047455}" srcOrd="1" destOrd="0" presId="urn:microsoft.com/office/officeart/2005/8/layout/vList2"/>
    <dgm:cxn modelId="{9068FA79-7D2E-4D29-8A33-15FBDA847B77}" type="presParOf" srcId="{5DF775B4-10B3-4A19-8E00-5FDFCCE5FBF5}" destId="{E9E6985A-357D-4C47-8786-FF3989B6EF47}" srcOrd="2" destOrd="0" presId="urn:microsoft.com/office/officeart/2005/8/layout/vList2"/>
    <dgm:cxn modelId="{3B11EB7A-3B74-4617-9CA4-0D2E063A4E69}" type="presParOf" srcId="{5DF775B4-10B3-4A19-8E00-5FDFCCE5FBF5}" destId="{470DD937-63B0-40A9-BBA5-5076CD382731}" srcOrd="3" destOrd="0" presId="urn:microsoft.com/office/officeart/2005/8/layout/vList2"/>
    <dgm:cxn modelId="{23537522-B878-4016-A289-B463F04D977E}" type="presParOf" srcId="{5DF775B4-10B3-4A19-8E00-5FDFCCE5FBF5}" destId="{B5451BAF-9F2D-4C2B-AB9F-E43230BD26E2}" srcOrd="4" destOrd="0" presId="urn:microsoft.com/office/officeart/2005/8/layout/vList2"/>
    <dgm:cxn modelId="{77F4530E-8EAE-4BEE-B0C4-2EDE3214D104}" type="presParOf" srcId="{5DF775B4-10B3-4A19-8E00-5FDFCCE5FBF5}" destId="{FD184E25-5AAA-4FBE-AC46-6B4F6109CA55}" srcOrd="5" destOrd="0" presId="urn:microsoft.com/office/officeart/2005/8/layout/vList2"/>
    <dgm:cxn modelId="{18F5B041-6017-403B-A3D2-065D70682A6C}" type="presParOf" srcId="{5DF775B4-10B3-4A19-8E00-5FDFCCE5FBF5}" destId="{E5C23A1B-D09C-4983-AC24-D861CED5C8C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3D06087-8045-4BFA-9746-00384122DE7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6389D88-7686-42CA-8D8C-0436DED05B4B}">
      <dgm:prSet/>
      <dgm:spPr/>
      <dgm:t>
        <a:bodyPr/>
        <a:lstStyle/>
        <a:p>
          <a:r>
            <a:rPr lang="en-US" b="0" i="0"/>
            <a:t>Sleep History -“duration, severity, variation, and daytime consequences”, maladaptive( unhealthy) behaviors, use of prescription drugs</a:t>
          </a:r>
          <a:endParaRPr lang="en-US"/>
        </a:p>
      </dgm:t>
    </dgm:pt>
    <dgm:pt modelId="{D2A6BB79-C935-41CD-84E3-BAC1ECEA1144}" type="parTrans" cxnId="{140A6621-C816-4012-8F74-4826063945EE}">
      <dgm:prSet/>
      <dgm:spPr/>
      <dgm:t>
        <a:bodyPr/>
        <a:lstStyle/>
        <a:p>
          <a:endParaRPr lang="en-US"/>
        </a:p>
      </dgm:t>
    </dgm:pt>
    <dgm:pt modelId="{029A2C85-5F6B-45C8-9DB0-364C2E0694D3}" type="sibTrans" cxnId="{140A6621-C816-4012-8F74-4826063945EE}">
      <dgm:prSet/>
      <dgm:spPr/>
      <dgm:t>
        <a:bodyPr/>
        <a:lstStyle/>
        <a:p>
          <a:endParaRPr lang="en-US"/>
        </a:p>
      </dgm:t>
    </dgm:pt>
    <dgm:pt modelId="{1E918FF7-83E7-4148-BFDB-A95E59883E12}">
      <dgm:prSet/>
      <dgm:spPr/>
      <dgm:t>
        <a:bodyPr/>
        <a:lstStyle/>
        <a:p>
          <a:r>
            <a:rPr lang="en-US" b="0" i="0"/>
            <a:t>Sleep Diary or a Sleep Log</a:t>
          </a:r>
          <a:endParaRPr lang="en-US"/>
        </a:p>
      </dgm:t>
    </dgm:pt>
    <dgm:pt modelId="{16095551-5155-4AFC-A084-5C44EE472384}" type="parTrans" cxnId="{B9CE7513-1087-472F-97D0-1A0BE324B82C}">
      <dgm:prSet/>
      <dgm:spPr/>
      <dgm:t>
        <a:bodyPr/>
        <a:lstStyle/>
        <a:p>
          <a:endParaRPr lang="en-US"/>
        </a:p>
      </dgm:t>
    </dgm:pt>
    <dgm:pt modelId="{BDC748F6-A0FD-4442-834A-AF81C3672EA1}" type="sibTrans" cxnId="{B9CE7513-1087-472F-97D0-1A0BE324B82C}">
      <dgm:prSet/>
      <dgm:spPr/>
      <dgm:t>
        <a:bodyPr/>
        <a:lstStyle/>
        <a:p>
          <a:endParaRPr lang="en-US"/>
        </a:p>
      </dgm:t>
    </dgm:pt>
    <dgm:pt modelId="{F49DC153-628C-4C52-B13E-F2CE21A53380}">
      <dgm:prSet/>
      <dgm:spPr/>
      <dgm:t>
        <a:bodyPr/>
        <a:lstStyle/>
        <a:p>
          <a:r>
            <a:rPr lang="en-US" b="0" i="0"/>
            <a:t>Epworth Sleepiness Scale (ESS)</a:t>
          </a:r>
          <a:endParaRPr lang="en-US"/>
        </a:p>
      </dgm:t>
    </dgm:pt>
    <dgm:pt modelId="{9C1ED21D-E985-47D3-AED0-A5825C974E1B}" type="parTrans" cxnId="{668CCD19-0F5A-453B-BC82-E89A12EFB56C}">
      <dgm:prSet/>
      <dgm:spPr/>
      <dgm:t>
        <a:bodyPr/>
        <a:lstStyle/>
        <a:p>
          <a:endParaRPr lang="en-US"/>
        </a:p>
      </dgm:t>
    </dgm:pt>
    <dgm:pt modelId="{3CD917B4-7C09-493C-9F91-7FCE430F662E}" type="sibTrans" cxnId="{668CCD19-0F5A-453B-BC82-E89A12EFB56C}">
      <dgm:prSet/>
      <dgm:spPr/>
      <dgm:t>
        <a:bodyPr/>
        <a:lstStyle/>
        <a:p>
          <a:endParaRPr lang="en-US"/>
        </a:p>
      </dgm:t>
    </dgm:pt>
    <dgm:pt modelId="{97E077A5-439E-4CF5-8FD6-7EF273313678}">
      <dgm:prSet/>
      <dgm:spPr/>
      <dgm:t>
        <a:bodyPr/>
        <a:lstStyle/>
        <a:p>
          <a:r>
            <a:rPr lang="en-US" b="0" i="0"/>
            <a:t>The Physical examination -for chronic obstructive pulmonary diseases (COPD), asthma, or restless leg syndrome</a:t>
          </a:r>
          <a:endParaRPr lang="en-US"/>
        </a:p>
      </dgm:t>
    </dgm:pt>
    <dgm:pt modelId="{21DE7EB9-2C10-4604-80EA-588C5FA5C548}" type="parTrans" cxnId="{B7708EB2-7683-44EA-9BB5-E088420071BE}">
      <dgm:prSet/>
      <dgm:spPr/>
      <dgm:t>
        <a:bodyPr/>
        <a:lstStyle/>
        <a:p>
          <a:endParaRPr lang="en-US"/>
        </a:p>
      </dgm:t>
    </dgm:pt>
    <dgm:pt modelId="{D07CAE03-9480-4C68-93F6-19BD896C52C1}" type="sibTrans" cxnId="{B7708EB2-7683-44EA-9BB5-E088420071BE}">
      <dgm:prSet/>
      <dgm:spPr/>
      <dgm:t>
        <a:bodyPr/>
        <a:lstStyle/>
        <a:p>
          <a:endParaRPr lang="en-US"/>
        </a:p>
      </dgm:t>
    </dgm:pt>
    <dgm:pt modelId="{01BFD72C-269A-4E36-B32A-5D6EBAE7A4A1}" type="pres">
      <dgm:prSet presAssocID="{03D06087-8045-4BFA-9746-00384122DE7B}" presName="linear" presStyleCnt="0">
        <dgm:presLayoutVars>
          <dgm:animLvl val="lvl"/>
          <dgm:resizeHandles val="exact"/>
        </dgm:presLayoutVars>
      </dgm:prSet>
      <dgm:spPr/>
    </dgm:pt>
    <dgm:pt modelId="{90960493-2DAD-45F7-A3F6-C39034CEC6AD}" type="pres">
      <dgm:prSet presAssocID="{06389D88-7686-42CA-8D8C-0436DED05B4B}" presName="parentText" presStyleLbl="node1" presStyleIdx="0" presStyleCnt="4">
        <dgm:presLayoutVars>
          <dgm:chMax val="0"/>
          <dgm:bulletEnabled val="1"/>
        </dgm:presLayoutVars>
      </dgm:prSet>
      <dgm:spPr/>
    </dgm:pt>
    <dgm:pt modelId="{301C623E-C2C2-4818-872A-95690B7DCE3C}" type="pres">
      <dgm:prSet presAssocID="{029A2C85-5F6B-45C8-9DB0-364C2E0694D3}" presName="spacer" presStyleCnt="0"/>
      <dgm:spPr/>
    </dgm:pt>
    <dgm:pt modelId="{1D1CA156-6AE7-4BA9-AA0E-AC40E5844BEF}" type="pres">
      <dgm:prSet presAssocID="{1E918FF7-83E7-4148-BFDB-A95E59883E12}" presName="parentText" presStyleLbl="node1" presStyleIdx="1" presStyleCnt="4">
        <dgm:presLayoutVars>
          <dgm:chMax val="0"/>
          <dgm:bulletEnabled val="1"/>
        </dgm:presLayoutVars>
      </dgm:prSet>
      <dgm:spPr/>
    </dgm:pt>
    <dgm:pt modelId="{65F48654-3D7B-49EE-8554-4D32AD1F16ED}" type="pres">
      <dgm:prSet presAssocID="{BDC748F6-A0FD-4442-834A-AF81C3672EA1}" presName="spacer" presStyleCnt="0"/>
      <dgm:spPr/>
    </dgm:pt>
    <dgm:pt modelId="{7D0C762E-3A14-4641-9861-A616C27EDE34}" type="pres">
      <dgm:prSet presAssocID="{F49DC153-628C-4C52-B13E-F2CE21A53380}" presName="parentText" presStyleLbl="node1" presStyleIdx="2" presStyleCnt="4">
        <dgm:presLayoutVars>
          <dgm:chMax val="0"/>
          <dgm:bulletEnabled val="1"/>
        </dgm:presLayoutVars>
      </dgm:prSet>
      <dgm:spPr/>
    </dgm:pt>
    <dgm:pt modelId="{8A3F8C0C-955F-441C-B46D-1F59B8418859}" type="pres">
      <dgm:prSet presAssocID="{3CD917B4-7C09-493C-9F91-7FCE430F662E}" presName="spacer" presStyleCnt="0"/>
      <dgm:spPr/>
    </dgm:pt>
    <dgm:pt modelId="{D60A1B4E-8813-4661-860A-9C9C832F24BC}" type="pres">
      <dgm:prSet presAssocID="{97E077A5-439E-4CF5-8FD6-7EF273313678}" presName="parentText" presStyleLbl="node1" presStyleIdx="3" presStyleCnt="4">
        <dgm:presLayoutVars>
          <dgm:chMax val="0"/>
          <dgm:bulletEnabled val="1"/>
        </dgm:presLayoutVars>
      </dgm:prSet>
      <dgm:spPr/>
    </dgm:pt>
  </dgm:ptLst>
  <dgm:cxnLst>
    <dgm:cxn modelId="{557FCE02-B0A6-4E8F-889A-983C241238E9}" type="presOf" srcId="{97E077A5-439E-4CF5-8FD6-7EF273313678}" destId="{D60A1B4E-8813-4661-860A-9C9C832F24BC}" srcOrd="0" destOrd="0" presId="urn:microsoft.com/office/officeart/2005/8/layout/vList2"/>
    <dgm:cxn modelId="{B9CE7513-1087-472F-97D0-1A0BE324B82C}" srcId="{03D06087-8045-4BFA-9746-00384122DE7B}" destId="{1E918FF7-83E7-4148-BFDB-A95E59883E12}" srcOrd="1" destOrd="0" parTransId="{16095551-5155-4AFC-A084-5C44EE472384}" sibTransId="{BDC748F6-A0FD-4442-834A-AF81C3672EA1}"/>
    <dgm:cxn modelId="{668CCD19-0F5A-453B-BC82-E89A12EFB56C}" srcId="{03D06087-8045-4BFA-9746-00384122DE7B}" destId="{F49DC153-628C-4C52-B13E-F2CE21A53380}" srcOrd="2" destOrd="0" parTransId="{9C1ED21D-E985-47D3-AED0-A5825C974E1B}" sibTransId="{3CD917B4-7C09-493C-9F91-7FCE430F662E}"/>
    <dgm:cxn modelId="{140A6621-C816-4012-8F74-4826063945EE}" srcId="{03D06087-8045-4BFA-9746-00384122DE7B}" destId="{06389D88-7686-42CA-8D8C-0436DED05B4B}" srcOrd="0" destOrd="0" parTransId="{D2A6BB79-C935-41CD-84E3-BAC1ECEA1144}" sibTransId="{029A2C85-5F6B-45C8-9DB0-364C2E0694D3}"/>
    <dgm:cxn modelId="{C9A1807D-C928-44C6-9584-6DA46E23E798}" type="presOf" srcId="{06389D88-7686-42CA-8D8C-0436DED05B4B}" destId="{90960493-2DAD-45F7-A3F6-C39034CEC6AD}" srcOrd="0" destOrd="0" presId="urn:microsoft.com/office/officeart/2005/8/layout/vList2"/>
    <dgm:cxn modelId="{F13B687F-B690-4077-A5A3-118133E12852}" type="presOf" srcId="{F49DC153-628C-4C52-B13E-F2CE21A53380}" destId="{7D0C762E-3A14-4641-9861-A616C27EDE34}" srcOrd="0" destOrd="0" presId="urn:microsoft.com/office/officeart/2005/8/layout/vList2"/>
    <dgm:cxn modelId="{B7708EB2-7683-44EA-9BB5-E088420071BE}" srcId="{03D06087-8045-4BFA-9746-00384122DE7B}" destId="{97E077A5-439E-4CF5-8FD6-7EF273313678}" srcOrd="3" destOrd="0" parTransId="{21DE7EB9-2C10-4604-80EA-588C5FA5C548}" sibTransId="{D07CAE03-9480-4C68-93F6-19BD896C52C1}"/>
    <dgm:cxn modelId="{E08363ED-AE75-4F2D-A8D9-4D071FBE00B1}" type="presOf" srcId="{1E918FF7-83E7-4148-BFDB-A95E59883E12}" destId="{1D1CA156-6AE7-4BA9-AA0E-AC40E5844BEF}" srcOrd="0" destOrd="0" presId="urn:microsoft.com/office/officeart/2005/8/layout/vList2"/>
    <dgm:cxn modelId="{DF6EC0F8-A74C-4AEA-99E2-79F1C811703F}" type="presOf" srcId="{03D06087-8045-4BFA-9746-00384122DE7B}" destId="{01BFD72C-269A-4E36-B32A-5D6EBAE7A4A1}" srcOrd="0" destOrd="0" presId="urn:microsoft.com/office/officeart/2005/8/layout/vList2"/>
    <dgm:cxn modelId="{8D1ED3EB-8661-4DAC-AC41-E0017E5A829C}" type="presParOf" srcId="{01BFD72C-269A-4E36-B32A-5D6EBAE7A4A1}" destId="{90960493-2DAD-45F7-A3F6-C39034CEC6AD}" srcOrd="0" destOrd="0" presId="urn:microsoft.com/office/officeart/2005/8/layout/vList2"/>
    <dgm:cxn modelId="{DC39E8A3-F260-4055-9081-3EF8A7F8E7EB}" type="presParOf" srcId="{01BFD72C-269A-4E36-B32A-5D6EBAE7A4A1}" destId="{301C623E-C2C2-4818-872A-95690B7DCE3C}" srcOrd="1" destOrd="0" presId="urn:microsoft.com/office/officeart/2005/8/layout/vList2"/>
    <dgm:cxn modelId="{990BE381-959D-4214-8F5F-67F3F281F754}" type="presParOf" srcId="{01BFD72C-269A-4E36-B32A-5D6EBAE7A4A1}" destId="{1D1CA156-6AE7-4BA9-AA0E-AC40E5844BEF}" srcOrd="2" destOrd="0" presId="urn:microsoft.com/office/officeart/2005/8/layout/vList2"/>
    <dgm:cxn modelId="{CC4F32EB-1AE8-482A-B999-3A189D6A4A77}" type="presParOf" srcId="{01BFD72C-269A-4E36-B32A-5D6EBAE7A4A1}" destId="{65F48654-3D7B-49EE-8554-4D32AD1F16ED}" srcOrd="3" destOrd="0" presId="urn:microsoft.com/office/officeart/2005/8/layout/vList2"/>
    <dgm:cxn modelId="{F1DE06B6-B90E-4D43-9B81-92CAF4A24F5B}" type="presParOf" srcId="{01BFD72C-269A-4E36-B32A-5D6EBAE7A4A1}" destId="{7D0C762E-3A14-4641-9861-A616C27EDE34}" srcOrd="4" destOrd="0" presId="urn:microsoft.com/office/officeart/2005/8/layout/vList2"/>
    <dgm:cxn modelId="{6E616FC2-DE8B-4A04-8B3E-54610590B164}" type="presParOf" srcId="{01BFD72C-269A-4E36-B32A-5D6EBAE7A4A1}" destId="{8A3F8C0C-955F-441C-B46D-1F59B8418859}" srcOrd="5" destOrd="0" presId="urn:microsoft.com/office/officeart/2005/8/layout/vList2"/>
    <dgm:cxn modelId="{65F8DCC8-9C98-44ED-B285-136A5AB75CA8}" type="presParOf" srcId="{01BFD72C-269A-4E36-B32A-5D6EBAE7A4A1}" destId="{D60A1B4E-8813-4661-860A-9C9C832F24B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CD64B3A-BBF7-4033-879C-A6632B18428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5AC8E74-B4B3-4868-9877-BC07D365C26C}">
      <dgm:prSet/>
      <dgm:spPr/>
      <dgm:t>
        <a:bodyPr/>
        <a:lstStyle/>
        <a:p>
          <a:r>
            <a:rPr lang="en-US" b="0" i="0"/>
            <a:t>Blood tests –to rule out “thyroid disease, iron deficiency anemia, and vitamin B12 deficiency” (occurring in restless leg syndrome)</a:t>
          </a:r>
          <a:endParaRPr lang="en-US"/>
        </a:p>
      </dgm:t>
    </dgm:pt>
    <dgm:pt modelId="{400DC520-1139-47FA-BEA4-38E69C714AFC}" type="parTrans" cxnId="{7E757DAE-A7F7-4787-82CC-FEF57A46FE8A}">
      <dgm:prSet/>
      <dgm:spPr/>
      <dgm:t>
        <a:bodyPr/>
        <a:lstStyle/>
        <a:p>
          <a:endParaRPr lang="en-US"/>
        </a:p>
      </dgm:t>
    </dgm:pt>
    <dgm:pt modelId="{DDD7BF32-D952-4D1D-B8BE-0937B94FD0C3}" type="sibTrans" cxnId="{7E757DAE-A7F7-4787-82CC-FEF57A46FE8A}">
      <dgm:prSet/>
      <dgm:spPr/>
      <dgm:t>
        <a:bodyPr/>
        <a:lstStyle/>
        <a:p>
          <a:endParaRPr lang="en-US"/>
        </a:p>
      </dgm:t>
    </dgm:pt>
    <dgm:pt modelId="{9052BA21-E735-4FB9-80D8-5C929A870C37}">
      <dgm:prSet/>
      <dgm:spPr/>
      <dgm:t>
        <a:bodyPr/>
        <a:lstStyle/>
        <a:p>
          <a:r>
            <a:rPr lang="en-US" b="0" i="0"/>
            <a:t>Polysomnography the  first line in evaluating sleep</a:t>
          </a:r>
          <a:endParaRPr lang="en-US"/>
        </a:p>
      </dgm:t>
    </dgm:pt>
    <dgm:pt modelId="{DD0927B1-5022-4E4A-A97E-FCEAD020F0FD}" type="parTrans" cxnId="{4CB60AB6-705A-4C01-8AC5-1A3FA78900E8}">
      <dgm:prSet/>
      <dgm:spPr/>
      <dgm:t>
        <a:bodyPr/>
        <a:lstStyle/>
        <a:p>
          <a:endParaRPr lang="en-US"/>
        </a:p>
      </dgm:t>
    </dgm:pt>
    <dgm:pt modelId="{36D420F6-5E00-4434-AD2B-B7EA9DCE117F}" type="sibTrans" cxnId="{4CB60AB6-705A-4C01-8AC5-1A3FA78900E8}">
      <dgm:prSet/>
      <dgm:spPr/>
      <dgm:t>
        <a:bodyPr/>
        <a:lstStyle/>
        <a:p>
          <a:endParaRPr lang="en-US"/>
        </a:p>
      </dgm:t>
    </dgm:pt>
    <dgm:pt modelId="{69F1C019-B7A5-459B-B206-8DF6A1500D1B}">
      <dgm:prSet/>
      <dgm:spPr/>
      <dgm:t>
        <a:bodyPr/>
        <a:lstStyle/>
        <a:p>
          <a:r>
            <a:rPr lang="en-US" b="0" i="0"/>
            <a:t>Electroencephalogram (EEG), electrooculography (EOG), electromyography (EMG), electrocardiography (ECG), pulse oximetry, and air flow identify periodic limb movement disorder, sleep apnea, or narcolepsy</a:t>
          </a:r>
          <a:endParaRPr lang="en-US"/>
        </a:p>
      </dgm:t>
    </dgm:pt>
    <dgm:pt modelId="{5A902667-82FC-4069-822D-4751CFE8BA01}" type="parTrans" cxnId="{DC7759F1-9787-46C5-9EA1-C7DCA5168897}">
      <dgm:prSet/>
      <dgm:spPr/>
      <dgm:t>
        <a:bodyPr/>
        <a:lstStyle/>
        <a:p>
          <a:endParaRPr lang="en-US"/>
        </a:p>
      </dgm:t>
    </dgm:pt>
    <dgm:pt modelId="{5E42FD38-99C4-4C26-840B-4199B662DFAB}" type="sibTrans" cxnId="{DC7759F1-9787-46C5-9EA1-C7DCA5168897}">
      <dgm:prSet/>
      <dgm:spPr/>
      <dgm:t>
        <a:bodyPr/>
        <a:lstStyle/>
        <a:p>
          <a:endParaRPr lang="en-US"/>
        </a:p>
      </dgm:t>
    </dgm:pt>
    <dgm:pt modelId="{1F0D3C6E-558B-4EF9-9ED8-898AB2C4483A}" type="pres">
      <dgm:prSet presAssocID="{2CD64B3A-BBF7-4033-879C-A6632B184284}" presName="linear" presStyleCnt="0">
        <dgm:presLayoutVars>
          <dgm:animLvl val="lvl"/>
          <dgm:resizeHandles val="exact"/>
        </dgm:presLayoutVars>
      </dgm:prSet>
      <dgm:spPr/>
    </dgm:pt>
    <dgm:pt modelId="{DFB528B1-3D06-45FF-8398-F16F18EA1A02}" type="pres">
      <dgm:prSet presAssocID="{05AC8E74-B4B3-4868-9877-BC07D365C26C}" presName="parentText" presStyleLbl="node1" presStyleIdx="0" presStyleCnt="3">
        <dgm:presLayoutVars>
          <dgm:chMax val="0"/>
          <dgm:bulletEnabled val="1"/>
        </dgm:presLayoutVars>
      </dgm:prSet>
      <dgm:spPr/>
    </dgm:pt>
    <dgm:pt modelId="{F8F31D29-C65D-43D3-92D3-5ED07EFC6CB7}" type="pres">
      <dgm:prSet presAssocID="{DDD7BF32-D952-4D1D-B8BE-0937B94FD0C3}" presName="spacer" presStyleCnt="0"/>
      <dgm:spPr/>
    </dgm:pt>
    <dgm:pt modelId="{EC069E67-A1F3-4A28-8D6C-7FFCD2F91A38}" type="pres">
      <dgm:prSet presAssocID="{9052BA21-E735-4FB9-80D8-5C929A870C37}" presName="parentText" presStyleLbl="node1" presStyleIdx="1" presStyleCnt="3">
        <dgm:presLayoutVars>
          <dgm:chMax val="0"/>
          <dgm:bulletEnabled val="1"/>
        </dgm:presLayoutVars>
      </dgm:prSet>
      <dgm:spPr/>
    </dgm:pt>
    <dgm:pt modelId="{28C86B8C-D8A5-4D11-BB9C-4E5C45049FF6}" type="pres">
      <dgm:prSet presAssocID="{36D420F6-5E00-4434-AD2B-B7EA9DCE117F}" presName="spacer" presStyleCnt="0"/>
      <dgm:spPr/>
    </dgm:pt>
    <dgm:pt modelId="{A5D61CF7-2136-4058-AAEA-1DCD88ED4D23}" type="pres">
      <dgm:prSet presAssocID="{69F1C019-B7A5-459B-B206-8DF6A1500D1B}" presName="parentText" presStyleLbl="node1" presStyleIdx="2" presStyleCnt="3">
        <dgm:presLayoutVars>
          <dgm:chMax val="0"/>
          <dgm:bulletEnabled val="1"/>
        </dgm:presLayoutVars>
      </dgm:prSet>
      <dgm:spPr/>
    </dgm:pt>
  </dgm:ptLst>
  <dgm:cxnLst>
    <dgm:cxn modelId="{E8E78203-4D9A-4EAA-8E08-0E8130BC4DED}" type="presOf" srcId="{9052BA21-E735-4FB9-80D8-5C929A870C37}" destId="{EC069E67-A1F3-4A28-8D6C-7FFCD2F91A38}" srcOrd="0" destOrd="0" presId="urn:microsoft.com/office/officeart/2005/8/layout/vList2"/>
    <dgm:cxn modelId="{BA3BE582-116F-4A45-BF14-99CE0AB7F5EF}" type="presOf" srcId="{05AC8E74-B4B3-4868-9877-BC07D365C26C}" destId="{DFB528B1-3D06-45FF-8398-F16F18EA1A02}" srcOrd="0" destOrd="0" presId="urn:microsoft.com/office/officeart/2005/8/layout/vList2"/>
    <dgm:cxn modelId="{7E757DAE-A7F7-4787-82CC-FEF57A46FE8A}" srcId="{2CD64B3A-BBF7-4033-879C-A6632B184284}" destId="{05AC8E74-B4B3-4868-9877-BC07D365C26C}" srcOrd="0" destOrd="0" parTransId="{400DC520-1139-47FA-BEA4-38E69C714AFC}" sibTransId="{DDD7BF32-D952-4D1D-B8BE-0937B94FD0C3}"/>
    <dgm:cxn modelId="{4CB60AB6-705A-4C01-8AC5-1A3FA78900E8}" srcId="{2CD64B3A-BBF7-4033-879C-A6632B184284}" destId="{9052BA21-E735-4FB9-80D8-5C929A870C37}" srcOrd="1" destOrd="0" parTransId="{DD0927B1-5022-4E4A-A97E-FCEAD020F0FD}" sibTransId="{36D420F6-5E00-4434-AD2B-B7EA9DCE117F}"/>
    <dgm:cxn modelId="{3B2F54BD-8ED7-4CCB-BA25-310C29460E0E}" type="presOf" srcId="{69F1C019-B7A5-459B-B206-8DF6A1500D1B}" destId="{A5D61CF7-2136-4058-AAEA-1DCD88ED4D23}" srcOrd="0" destOrd="0" presId="urn:microsoft.com/office/officeart/2005/8/layout/vList2"/>
    <dgm:cxn modelId="{FA218FD2-B2EE-4986-AB28-E106502F5795}" type="presOf" srcId="{2CD64B3A-BBF7-4033-879C-A6632B184284}" destId="{1F0D3C6E-558B-4EF9-9ED8-898AB2C4483A}" srcOrd="0" destOrd="0" presId="urn:microsoft.com/office/officeart/2005/8/layout/vList2"/>
    <dgm:cxn modelId="{DC7759F1-9787-46C5-9EA1-C7DCA5168897}" srcId="{2CD64B3A-BBF7-4033-879C-A6632B184284}" destId="{69F1C019-B7A5-459B-B206-8DF6A1500D1B}" srcOrd="2" destOrd="0" parTransId="{5A902667-82FC-4069-822D-4751CFE8BA01}" sibTransId="{5E42FD38-99C4-4C26-840B-4199B662DFAB}"/>
    <dgm:cxn modelId="{0DA9B8EC-B73B-413E-809D-60D6946DF9DA}" type="presParOf" srcId="{1F0D3C6E-558B-4EF9-9ED8-898AB2C4483A}" destId="{DFB528B1-3D06-45FF-8398-F16F18EA1A02}" srcOrd="0" destOrd="0" presId="urn:microsoft.com/office/officeart/2005/8/layout/vList2"/>
    <dgm:cxn modelId="{35A727E9-37C9-4328-AA78-8AC34EDF9338}" type="presParOf" srcId="{1F0D3C6E-558B-4EF9-9ED8-898AB2C4483A}" destId="{F8F31D29-C65D-43D3-92D3-5ED07EFC6CB7}" srcOrd="1" destOrd="0" presId="urn:microsoft.com/office/officeart/2005/8/layout/vList2"/>
    <dgm:cxn modelId="{A01501DD-472E-486C-8A29-70C1640385CC}" type="presParOf" srcId="{1F0D3C6E-558B-4EF9-9ED8-898AB2C4483A}" destId="{EC069E67-A1F3-4A28-8D6C-7FFCD2F91A38}" srcOrd="2" destOrd="0" presId="urn:microsoft.com/office/officeart/2005/8/layout/vList2"/>
    <dgm:cxn modelId="{38FFE958-3562-4894-987C-03D0B95174D6}" type="presParOf" srcId="{1F0D3C6E-558B-4EF9-9ED8-898AB2C4483A}" destId="{28C86B8C-D8A5-4D11-BB9C-4E5C45049FF6}" srcOrd="3" destOrd="0" presId="urn:microsoft.com/office/officeart/2005/8/layout/vList2"/>
    <dgm:cxn modelId="{5089BD71-A2FF-4166-B1E7-C1504CDD325C}" type="presParOf" srcId="{1F0D3C6E-558B-4EF9-9ED8-898AB2C4483A}" destId="{A5D61CF7-2136-4058-AAEA-1DCD88ED4D2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CD64B3A-BBF7-4033-879C-A6632B18428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5AC8E74-B4B3-4868-9877-BC07D365C26C}">
      <dgm:prSet/>
      <dgm:spPr/>
      <dgm:t>
        <a:bodyPr/>
        <a:lstStyle/>
        <a:p>
          <a:r>
            <a:rPr lang="en-US" b="0" i="0" u="none" dirty="0"/>
            <a:t>Actigraphy </a:t>
          </a:r>
          <a:r>
            <a:rPr lang="en-US" b="0" i="0" u="none" strike="noStrike" dirty="0">
              <a:solidFill>
                <a:schemeClr val="bg1"/>
              </a:solidFill>
              <a:effectLst/>
              <a:latin typeface="Times New Roman" panose="02020603050405020304" pitchFamily="18" charset="0"/>
            </a:rPr>
            <a:t>measuring physical activity with a portable device worn on the wrist. Data is recorded for up to several weeks. Data is then analyzed into a computer. Sleep and wake time are revealed by movement data </a:t>
          </a:r>
          <a:r>
            <a:rPr lang="en-US" b="0" i="0" u="none" dirty="0">
              <a:solidFill>
                <a:schemeClr val="bg1"/>
              </a:solidFill>
            </a:rPr>
            <a:t> </a:t>
          </a:r>
          <a:endParaRPr lang="en-US" dirty="0">
            <a:solidFill>
              <a:schemeClr val="bg1"/>
            </a:solidFill>
          </a:endParaRPr>
        </a:p>
      </dgm:t>
    </dgm:pt>
    <dgm:pt modelId="{400DC520-1139-47FA-BEA4-38E69C714AFC}" type="parTrans" cxnId="{7E757DAE-A7F7-4787-82CC-FEF57A46FE8A}">
      <dgm:prSet/>
      <dgm:spPr/>
      <dgm:t>
        <a:bodyPr/>
        <a:lstStyle/>
        <a:p>
          <a:endParaRPr lang="en-US"/>
        </a:p>
      </dgm:t>
    </dgm:pt>
    <dgm:pt modelId="{DDD7BF32-D952-4D1D-B8BE-0937B94FD0C3}" type="sibTrans" cxnId="{7E757DAE-A7F7-4787-82CC-FEF57A46FE8A}">
      <dgm:prSet/>
      <dgm:spPr/>
      <dgm:t>
        <a:bodyPr/>
        <a:lstStyle/>
        <a:p>
          <a:endParaRPr lang="en-US"/>
        </a:p>
      </dgm:t>
    </dgm:pt>
    <dgm:pt modelId="{1F0D3C6E-558B-4EF9-9ED8-898AB2C4483A}" type="pres">
      <dgm:prSet presAssocID="{2CD64B3A-BBF7-4033-879C-A6632B184284}" presName="linear" presStyleCnt="0">
        <dgm:presLayoutVars>
          <dgm:animLvl val="lvl"/>
          <dgm:resizeHandles val="exact"/>
        </dgm:presLayoutVars>
      </dgm:prSet>
      <dgm:spPr/>
    </dgm:pt>
    <dgm:pt modelId="{DFB528B1-3D06-45FF-8398-F16F18EA1A02}" type="pres">
      <dgm:prSet presAssocID="{05AC8E74-B4B3-4868-9877-BC07D365C26C}" presName="parentText" presStyleLbl="node1" presStyleIdx="0" presStyleCnt="1">
        <dgm:presLayoutVars>
          <dgm:chMax val="0"/>
          <dgm:bulletEnabled val="1"/>
        </dgm:presLayoutVars>
      </dgm:prSet>
      <dgm:spPr/>
    </dgm:pt>
  </dgm:ptLst>
  <dgm:cxnLst>
    <dgm:cxn modelId="{BA3BE582-116F-4A45-BF14-99CE0AB7F5EF}" type="presOf" srcId="{05AC8E74-B4B3-4868-9877-BC07D365C26C}" destId="{DFB528B1-3D06-45FF-8398-F16F18EA1A02}" srcOrd="0" destOrd="0" presId="urn:microsoft.com/office/officeart/2005/8/layout/vList2"/>
    <dgm:cxn modelId="{7E757DAE-A7F7-4787-82CC-FEF57A46FE8A}" srcId="{2CD64B3A-BBF7-4033-879C-A6632B184284}" destId="{05AC8E74-B4B3-4868-9877-BC07D365C26C}" srcOrd="0" destOrd="0" parTransId="{400DC520-1139-47FA-BEA4-38E69C714AFC}" sibTransId="{DDD7BF32-D952-4D1D-B8BE-0937B94FD0C3}"/>
    <dgm:cxn modelId="{FA218FD2-B2EE-4986-AB28-E106502F5795}" type="presOf" srcId="{2CD64B3A-BBF7-4033-879C-A6632B184284}" destId="{1F0D3C6E-558B-4EF9-9ED8-898AB2C4483A}" srcOrd="0" destOrd="0" presId="urn:microsoft.com/office/officeart/2005/8/layout/vList2"/>
    <dgm:cxn modelId="{0DA9B8EC-B73B-413E-809D-60D6946DF9DA}" type="presParOf" srcId="{1F0D3C6E-558B-4EF9-9ED8-898AB2C4483A}" destId="{DFB528B1-3D06-45FF-8398-F16F18EA1A0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84D36A7-50AB-4D74-A937-BDD1F49EFF1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13C914E-A80E-45FD-B3F9-85B00BC06E2E}">
      <dgm:prSet/>
      <dgm:spPr/>
      <dgm:t>
        <a:bodyPr/>
        <a:lstStyle/>
        <a:p>
          <a:r>
            <a:rPr lang="en-US" b="0" i="0" baseline="0"/>
            <a:t>1)Stimulus control</a:t>
          </a:r>
          <a:endParaRPr lang="en-US"/>
        </a:p>
      </dgm:t>
    </dgm:pt>
    <dgm:pt modelId="{30687B53-40E8-4E48-97D7-B1C2A86D66EF}" type="parTrans" cxnId="{41BBAFA7-6936-42B1-B1AF-C257AB0C0142}">
      <dgm:prSet/>
      <dgm:spPr/>
      <dgm:t>
        <a:bodyPr/>
        <a:lstStyle/>
        <a:p>
          <a:endParaRPr lang="en-US"/>
        </a:p>
      </dgm:t>
    </dgm:pt>
    <dgm:pt modelId="{7D761A81-813B-4B2C-A675-38F73EC73C45}" type="sibTrans" cxnId="{41BBAFA7-6936-42B1-B1AF-C257AB0C0142}">
      <dgm:prSet/>
      <dgm:spPr/>
      <dgm:t>
        <a:bodyPr/>
        <a:lstStyle/>
        <a:p>
          <a:endParaRPr lang="en-US"/>
        </a:p>
      </dgm:t>
    </dgm:pt>
    <dgm:pt modelId="{2F57585C-6661-48B2-A47B-166C8BB95EC9}">
      <dgm:prSet/>
      <dgm:spPr/>
      <dgm:t>
        <a:bodyPr/>
        <a:lstStyle/>
        <a:p>
          <a:r>
            <a:rPr lang="en-US" b="0" i="0" baseline="0"/>
            <a:t>2)Sleep restriction therapy</a:t>
          </a:r>
          <a:endParaRPr lang="en-US"/>
        </a:p>
      </dgm:t>
    </dgm:pt>
    <dgm:pt modelId="{53ABEC77-4A0A-4A7B-BA79-C0AA47CD85A4}" type="parTrans" cxnId="{DB3FD00F-20B6-4C55-B3C8-99D690CEF9DB}">
      <dgm:prSet/>
      <dgm:spPr/>
      <dgm:t>
        <a:bodyPr/>
        <a:lstStyle/>
        <a:p>
          <a:endParaRPr lang="en-US"/>
        </a:p>
      </dgm:t>
    </dgm:pt>
    <dgm:pt modelId="{102472D1-C715-42C9-82D9-A4A44E9CFB18}" type="sibTrans" cxnId="{DB3FD00F-20B6-4C55-B3C8-99D690CEF9DB}">
      <dgm:prSet/>
      <dgm:spPr/>
      <dgm:t>
        <a:bodyPr/>
        <a:lstStyle/>
        <a:p>
          <a:endParaRPr lang="en-US"/>
        </a:p>
      </dgm:t>
    </dgm:pt>
    <dgm:pt modelId="{C9DF4287-1968-4565-8529-3BF0D1C7821B}">
      <dgm:prSet/>
      <dgm:spPr/>
      <dgm:t>
        <a:bodyPr/>
        <a:lstStyle/>
        <a:p>
          <a:r>
            <a:rPr lang="en-US" b="0" baseline="0"/>
            <a:t>3) </a:t>
          </a:r>
          <a:r>
            <a:rPr lang="en-US" b="0" i="0" baseline="0"/>
            <a:t>Relaxation therapies</a:t>
          </a:r>
          <a:endParaRPr lang="en-US"/>
        </a:p>
      </dgm:t>
    </dgm:pt>
    <dgm:pt modelId="{4A268102-14F5-40F3-A909-21F22F1E4322}" type="parTrans" cxnId="{A7347FDE-E441-4974-8DDF-3E4C7AD74CF9}">
      <dgm:prSet/>
      <dgm:spPr/>
      <dgm:t>
        <a:bodyPr/>
        <a:lstStyle/>
        <a:p>
          <a:endParaRPr lang="en-US"/>
        </a:p>
      </dgm:t>
    </dgm:pt>
    <dgm:pt modelId="{D6669FDA-0E65-4529-B096-0A0DA177DDBC}" type="sibTrans" cxnId="{A7347FDE-E441-4974-8DDF-3E4C7AD74CF9}">
      <dgm:prSet/>
      <dgm:spPr/>
      <dgm:t>
        <a:bodyPr/>
        <a:lstStyle/>
        <a:p>
          <a:endParaRPr lang="en-US"/>
        </a:p>
      </dgm:t>
    </dgm:pt>
    <dgm:pt modelId="{377E8F5A-F6D1-4A33-998E-DFD4B320FA36}">
      <dgm:prSet/>
      <dgm:spPr/>
      <dgm:t>
        <a:bodyPr/>
        <a:lstStyle/>
        <a:p>
          <a:r>
            <a:rPr lang="en-US" b="0" i="0" baseline="0"/>
            <a:t>4) Cognitive therapy</a:t>
          </a:r>
          <a:endParaRPr lang="en-US"/>
        </a:p>
      </dgm:t>
    </dgm:pt>
    <dgm:pt modelId="{0319488D-37DA-4B26-9ABA-D8F263546BDF}" type="parTrans" cxnId="{179241B8-DE2E-49F6-953F-4794A39F2A13}">
      <dgm:prSet/>
      <dgm:spPr/>
      <dgm:t>
        <a:bodyPr/>
        <a:lstStyle/>
        <a:p>
          <a:endParaRPr lang="en-US"/>
        </a:p>
      </dgm:t>
    </dgm:pt>
    <dgm:pt modelId="{4F35E47B-62CB-4959-93B7-3257DFCDE81E}" type="sibTrans" cxnId="{179241B8-DE2E-49F6-953F-4794A39F2A13}">
      <dgm:prSet/>
      <dgm:spPr/>
      <dgm:t>
        <a:bodyPr/>
        <a:lstStyle/>
        <a:p>
          <a:endParaRPr lang="en-US"/>
        </a:p>
      </dgm:t>
    </dgm:pt>
    <dgm:pt modelId="{C6EBEDBF-D829-4FB6-B268-7C4FD05F944D}">
      <dgm:prSet/>
      <dgm:spPr/>
      <dgm:t>
        <a:bodyPr/>
        <a:lstStyle/>
        <a:p>
          <a:r>
            <a:rPr lang="en-US" b="0" baseline="0"/>
            <a:t>5) </a:t>
          </a:r>
          <a:r>
            <a:rPr lang="en-US" b="0" i="0" baseline="0"/>
            <a:t>Sleep hygiene education</a:t>
          </a:r>
          <a:endParaRPr lang="en-US"/>
        </a:p>
      </dgm:t>
    </dgm:pt>
    <dgm:pt modelId="{EF26DED4-C809-4241-BD9E-B85A5565A7EC}" type="parTrans" cxnId="{0BEE8E89-E226-4CBF-9ED2-6B79899CF03B}">
      <dgm:prSet/>
      <dgm:spPr/>
      <dgm:t>
        <a:bodyPr/>
        <a:lstStyle/>
        <a:p>
          <a:endParaRPr lang="en-US"/>
        </a:p>
      </dgm:t>
    </dgm:pt>
    <dgm:pt modelId="{BCCAA8D0-0E69-4A18-9030-1EB8C87FE9AA}" type="sibTrans" cxnId="{0BEE8E89-E226-4CBF-9ED2-6B79899CF03B}">
      <dgm:prSet/>
      <dgm:spPr/>
      <dgm:t>
        <a:bodyPr/>
        <a:lstStyle/>
        <a:p>
          <a:endParaRPr lang="en-US"/>
        </a:p>
      </dgm:t>
    </dgm:pt>
    <dgm:pt modelId="{6FED910A-E747-410B-A8AD-C33E15342C5E}" type="pres">
      <dgm:prSet presAssocID="{784D36A7-50AB-4D74-A937-BDD1F49EFF11}" presName="linear" presStyleCnt="0">
        <dgm:presLayoutVars>
          <dgm:animLvl val="lvl"/>
          <dgm:resizeHandles val="exact"/>
        </dgm:presLayoutVars>
      </dgm:prSet>
      <dgm:spPr/>
    </dgm:pt>
    <dgm:pt modelId="{A73BD72C-DE18-40ED-A49D-B33971818478}" type="pres">
      <dgm:prSet presAssocID="{F13C914E-A80E-45FD-B3F9-85B00BC06E2E}" presName="parentText" presStyleLbl="node1" presStyleIdx="0" presStyleCnt="5">
        <dgm:presLayoutVars>
          <dgm:chMax val="0"/>
          <dgm:bulletEnabled val="1"/>
        </dgm:presLayoutVars>
      </dgm:prSet>
      <dgm:spPr/>
    </dgm:pt>
    <dgm:pt modelId="{D95ED280-E45E-4C50-94B9-C6A280705C29}" type="pres">
      <dgm:prSet presAssocID="{7D761A81-813B-4B2C-A675-38F73EC73C45}" presName="spacer" presStyleCnt="0"/>
      <dgm:spPr/>
    </dgm:pt>
    <dgm:pt modelId="{CE91D081-FD0B-45E0-8432-5BC7E69D886C}" type="pres">
      <dgm:prSet presAssocID="{2F57585C-6661-48B2-A47B-166C8BB95EC9}" presName="parentText" presStyleLbl="node1" presStyleIdx="1" presStyleCnt="5">
        <dgm:presLayoutVars>
          <dgm:chMax val="0"/>
          <dgm:bulletEnabled val="1"/>
        </dgm:presLayoutVars>
      </dgm:prSet>
      <dgm:spPr/>
    </dgm:pt>
    <dgm:pt modelId="{FDF85015-49EF-4CC7-9A03-ECECA3336A16}" type="pres">
      <dgm:prSet presAssocID="{102472D1-C715-42C9-82D9-A4A44E9CFB18}" presName="spacer" presStyleCnt="0"/>
      <dgm:spPr/>
    </dgm:pt>
    <dgm:pt modelId="{51B94B59-649E-408E-BC1D-E32CC023B17D}" type="pres">
      <dgm:prSet presAssocID="{C9DF4287-1968-4565-8529-3BF0D1C7821B}" presName="parentText" presStyleLbl="node1" presStyleIdx="2" presStyleCnt="5">
        <dgm:presLayoutVars>
          <dgm:chMax val="0"/>
          <dgm:bulletEnabled val="1"/>
        </dgm:presLayoutVars>
      </dgm:prSet>
      <dgm:spPr/>
    </dgm:pt>
    <dgm:pt modelId="{08AE28AE-1B08-43F6-B3D1-189F27E62182}" type="pres">
      <dgm:prSet presAssocID="{D6669FDA-0E65-4529-B096-0A0DA177DDBC}" presName="spacer" presStyleCnt="0"/>
      <dgm:spPr/>
    </dgm:pt>
    <dgm:pt modelId="{5CD69A8B-C468-47AC-9DD9-5E9B020ACCC5}" type="pres">
      <dgm:prSet presAssocID="{377E8F5A-F6D1-4A33-998E-DFD4B320FA36}" presName="parentText" presStyleLbl="node1" presStyleIdx="3" presStyleCnt="5">
        <dgm:presLayoutVars>
          <dgm:chMax val="0"/>
          <dgm:bulletEnabled val="1"/>
        </dgm:presLayoutVars>
      </dgm:prSet>
      <dgm:spPr/>
    </dgm:pt>
    <dgm:pt modelId="{E670C7C6-A4D1-4B74-A557-71A82CA385B1}" type="pres">
      <dgm:prSet presAssocID="{4F35E47B-62CB-4959-93B7-3257DFCDE81E}" presName="spacer" presStyleCnt="0"/>
      <dgm:spPr/>
    </dgm:pt>
    <dgm:pt modelId="{30385F79-D233-49B7-9F6A-75E9FE27E518}" type="pres">
      <dgm:prSet presAssocID="{C6EBEDBF-D829-4FB6-B268-7C4FD05F944D}" presName="parentText" presStyleLbl="node1" presStyleIdx="4" presStyleCnt="5">
        <dgm:presLayoutVars>
          <dgm:chMax val="0"/>
          <dgm:bulletEnabled val="1"/>
        </dgm:presLayoutVars>
      </dgm:prSet>
      <dgm:spPr/>
    </dgm:pt>
  </dgm:ptLst>
  <dgm:cxnLst>
    <dgm:cxn modelId="{DB3FD00F-20B6-4C55-B3C8-99D690CEF9DB}" srcId="{784D36A7-50AB-4D74-A937-BDD1F49EFF11}" destId="{2F57585C-6661-48B2-A47B-166C8BB95EC9}" srcOrd="1" destOrd="0" parTransId="{53ABEC77-4A0A-4A7B-BA79-C0AA47CD85A4}" sibTransId="{102472D1-C715-42C9-82D9-A4A44E9CFB18}"/>
    <dgm:cxn modelId="{8AD9581C-EA86-4AA8-A752-1D470CC351DD}" type="presOf" srcId="{784D36A7-50AB-4D74-A937-BDD1F49EFF11}" destId="{6FED910A-E747-410B-A8AD-C33E15342C5E}" srcOrd="0" destOrd="0" presId="urn:microsoft.com/office/officeart/2005/8/layout/vList2"/>
    <dgm:cxn modelId="{B7D26935-828A-459A-9DB3-ECE8C0A8E6A2}" type="presOf" srcId="{C6EBEDBF-D829-4FB6-B268-7C4FD05F944D}" destId="{30385F79-D233-49B7-9F6A-75E9FE27E518}" srcOrd="0" destOrd="0" presId="urn:microsoft.com/office/officeart/2005/8/layout/vList2"/>
    <dgm:cxn modelId="{5356244B-6077-4F01-AE8A-C7B4E563A412}" type="presOf" srcId="{377E8F5A-F6D1-4A33-998E-DFD4B320FA36}" destId="{5CD69A8B-C468-47AC-9DD9-5E9B020ACCC5}" srcOrd="0" destOrd="0" presId="urn:microsoft.com/office/officeart/2005/8/layout/vList2"/>
    <dgm:cxn modelId="{0BEE8E89-E226-4CBF-9ED2-6B79899CF03B}" srcId="{784D36A7-50AB-4D74-A937-BDD1F49EFF11}" destId="{C6EBEDBF-D829-4FB6-B268-7C4FD05F944D}" srcOrd="4" destOrd="0" parTransId="{EF26DED4-C809-4241-BD9E-B85A5565A7EC}" sibTransId="{BCCAA8D0-0E69-4A18-9030-1EB8C87FE9AA}"/>
    <dgm:cxn modelId="{B39673A2-E0B7-4B13-B883-E15BD36906B7}" type="presOf" srcId="{2F57585C-6661-48B2-A47B-166C8BB95EC9}" destId="{CE91D081-FD0B-45E0-8432-5BC7E69D886C}" srcOrd="0" destOrd="0" presId="urn:microsoft.com/office/officeart/2005/8/layout/vList2"/>
    <dgm:cxn modelId="{41BBAFA7-6936-42B1-B1AF-C257AB0C0142}" srcId="{784D36A7-50AB-4D74-A937-BDD1F49EFF11}" destId="{F13C914E-A80E-45FD-B3F9-85B00BC06E2E}" srcOrd="0" destOrd="0" parTransId="{30687B53-40E8-4E48-97D7-B1C2A86D66EF}" sibTransId="{7D761A81-813B-4B2C-A675-38F73EC73C45}"/>
    <dgm:cxn modelId="{B745BAAF-ED89-4309-899F-47A899094186}" type="presOf" srcId="{C9DF4287-1968-4565-8529-3BF0D1C7821B}" destId="{51B94B59-649E-408E-BC1D-E32CC023B17D}" srcOrd="0" destOrd="0" presId="urn:microsoft.com/office/officeart/2005/8/layout/vList2"/>
    <dgm:cxn modelId="{179241B8-DE2E-49F6-953F-4794A39F2A13}" srcId="{784D36A7-50AB-4D74-A937-BDD1F49EFF11}" destId="{377E8F5A-F6D1-4A33-998E-DFD4B320FA36}" srcOrd="3" destOrd="0" parTransId="{0319488D-37DA-4B26-9ABA-D8F263546BDF}" sibTransId="{4F35E47B-62CB-4959-93B7-3257DFCDE81E}"/>
    <dgm:cxn modelId="{107FB5D2-C945-408C-A257-F3D649627F94}" type="presOf" srcId="{F13C914E-A80E-45FD-B3F9-85B00BC06E2E}" destId="{A73BD72C-DE18-40ED-A49D-B33971818478}" srcOrd="0" destOrd="0" presId="urn:microsoft.com/office/officeart/2005/8/layout/vList2"/>
    <dgm:cxn modelId="{A7347FDE-E441-4974-8DDF-3E4C7AD74CF9}" srcId="{784D36A7-50AB-4D74-A937-BDD1F49EFF11}" destId="{C9DF4287-1968-4565-8529-3BF0D1C7821B}" srcOrd="2" destOrd="0" parTransId="{4A268102-14F5-40F3-A909-21F22F1E4322}" sibTransId="{D6669FDA-0E65-4529-B096-0A0DA177DDBC}"/>
    <dgm:cxn modelId="{1311E1B5-544D-406E-A6C6-6D5FDD7BD2ED}" type="presParOf" srcId="{6FED910A-E747-410B-A8AD-C33E15342C5E}" destId="{A73BD72C-DE18-40ED-A49D-B33971818478}" srcOrd="0" destOrd="0" presId="urn:microsoft.com/office/officeart/2005/8/layout/vList2"/>
    <dgm:cxn modelId="{98C2EFFF-DF0E-4ED6-B8BE-564821078B85}" type="presParOf" srcId="{6FED910A-E747-410B-A8AD-C33E15342C5E}" destId="{D95ED280-E45E-4C50-94B9-C6A280705C29}" srcOrd="1" destOrd="0" presId="urn:microsoft.com/office/officeart/2005/8/layout/vList2"/>
    <dgm:cxn modelId="{27116575-FAAE-46AE-9132-EE3C11CE0A5E}" type="presParOf" srcId="{6FED910A-E747-410B-A8AD-C33E15342C5E}" destId="{CE91D081-FD0B-45E0-8432-5BC7E69D886C}" srcOrd="2" destOrd="0" presId="urn:microsoft.com/office/officeart/2005/8/layout/vList2"/>
    <dgm:cxn modelId="{4DC3449E-DC74-4C6F-9148-882B5E2F3F24}" type="presParOf" srcId="{6FED910A-E747-410B-A8AD-C33E15342C5E}" destId="{FDF85015-49EF-4CC7-9A03-ECECA3336A16}" srcOrd="3" destOrd="0" presId="urn:microsoft.com/office/officeart/2005/8/layout/vList2"/>
    <dgm:cxn modelId="{E1D1FF72-D6AE-48EE-95B0-93AC7547018F}" type="presParOf" srcId="{6FED910A-E747-410B-A8AD-C33E15342C5E}" destId="{51B94B59-649E-408E-BC1D-E32CC023B17D}" srcOrd="4" destOrd="0" presId="urn:microsoft.com/office/officeart/2005/8/layout/vList2"/>
    <dgm:cxn modelId="{9F1767CB-9151-4CBE-81D2-56CB6F8712AC}" type="presParOf" srcId="{6FED910A-E747-410B-A8AD-C33E15342C5E}" destId="{08AE28AE-1B08-43F6-B3D1-189F27E62182}" srcOrd="5" destOrd="0" presId="urn:microsoft.com/office/officeart/2005/8/layout/vList2"/>
    <dgm:cxn modelId="{10FB3DB0-B025-4B5F-9BF8-A4F534C0C617}" type="presParOf" srcId="{6FED910A-E747-410B-A8AD-C33E15342C5E}" destId="{5CD69A8B-C468-47AC-9DD9-5E9B020ACCC5}" srcOrd="6" destOrd="0" presId="urn:microsoft.com/office/officeart/2005/8/layout/vList2"/>
    <dgm:cxn modelId="{D3DCFD1F-31A4-4EDB-B2BF-EBC06C660DE9}" type="presParOf" srcId="{6FED910A-E747-410B-A8AD-C33E15342C5E}" destId="{E670C7C6-A4D1-4B74-A557-71A82CA385B1}" srcOrd="7" destOrd="0" presId="urn:microsoft.com/office/officeart/2005/8/layout/vList2"/>
    <dgm:cxn modelId="{0F75F0E6-E68C-4563-AD7F-BE8751D51CCC}" type="presParOf" srcId="{6FED910A-E747-410B-A8AD-C33E15342C5E}" destId="{30385F79-D233-49B7-9F6A-75E9FE27E51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F0C7681-8AEF-44C7-BDA7-1CF430B0FDE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FF642AA-660C-42C7-B826-9189F4853C92}">
      <dgm:prSet/>
      <dgm:spPr/>
      <dgm:t>
        <a:bodyPr/>
        <a:lstStyle/>
        <a:p>
          <a:r>
            <a:rPr lang="en-US" b="0" i="0" baseline="0"/>
            <a:t>1) Benzodiazepines-First line (</a:t>
          </a:r>
          <a:r>
            <a:rPr lang="pt-BR" b="0" i="0" baseline="0"/>
            <a:t>estazolam, flurazepam, quazepam, temazepam, and triazolam)</a:t>
          </a:r>
          <a:endParaRPr lang="en-US"/>
        </a:p>
      </dgm:t>
    </dgm:pt>
    <dgm:pt modelId="{53F7D43D-DBE9-4E82-9D89-22DCD8B2EC3E}" type="parTrans" cxnId="{16D1A20B-67FE-40A9-8069-818FE3471BCC}">
      <dgm:prSet/>
      <dgm:spPr/>
      <dgm:t>
        <a:bodyPr/>
        <a:lstStyle/>
        <a:p>
          <a:endParaRPr lang="en-US"/>
        </a:p>
      </dgm:t>
    </dgm:pt>
    <dgm:pt modelId="{7E089EB7-EA8F-4DEB-859B-E891B6B4C51F}" type="sibTrans" cxnId="{16D1A20B-67FE-40A9-8069-818FE3471BCC}">
      <dgm:prSet/>
      <dgm:spPr/>
      <dgm:t>
        <a:bodyPr/>
        <a:lstStyle/>
        <a:p>
          <a:endParaRPr lang="en-US"/>
        </a:p>
      </dgm:t>
    </dgm:pt>
    <dgm:pt modelId="{A986AF87-CBC0-4564-88B1-A2564B1D4370}">
      <dgm:prSet/>
      <dgm:spPr/>
      <dgm:t>
        <a:bodyPr/>
        <a:lstStyle/>
        <a:p>
          <a:r>
            <a:rPr lang="en-US" b="0" baseline="0" dirty="0"/>
            <a:t>2) </a:t>
          </a:r>
          <a:r>
            <a:rPr lang="en-US" b="0" i="0" baseline="0" dirty="0"/>
            <a:t>Non-benzodiazepine hypnotics: zopiclone (</a:t>
          </a:r>
          <a:r>
            <a:rPr lang="en-US" b="0" i="0" baseline="0" dirty="0" err="1"/>
            <a:t>Imovane</a:t>
          </a:r>
          <a:r>
            <a:rPr lang="en-US" b="0" i="0" baseline="0" dirty="0"/>
            <a:t>), zolpidem (Ambien) , zaleplon (Sonata).</a:t>
          </a:r>
          <a:br>
            <a:rPr lang="en-US" b="0" baseline="0" dirty="0"/>
          </a:br>
          <a:endParaRPr lang="en-US" dirty="0"/>
        </a:p>
      </dgm:t>
    </dgm:pt>
    <dgm:pt modelId="{D1BDF1E5-5C55-4833-A291-A4F8FB3BA224}" type="parTrans" cxnId="{8B74C127-01DD-4F2A-BD52-FB7FE0871771}">
      <dgm:prSet/>
      <dgm:spPr/>
      <dgm:t>
        <a:bodyPr/>
        <a:lstStyle/>
        <a:p>
          <a:endParaRPr lang="en-US"/>
        </a:p>
      </dgm:t>
    </dgm:pt>
    <dgm:pt modelId="{15FD35EE-909B-4B64-A357-3AADF74453D9}" type="sibTrans" cxnId="{8B74C127-01DD-4F2A-BD52-FB7FE0871771}">
      <dgm:prSet/>
      <dgm:spPr/>
      <dgm:t>
        <a:bodyPr/>
        <a:lstStyle/>
        <a:p>
          <a:endParaRPr lang="en-US"/>
        </a:p>
      </dgm:t>
    </dgm:pt>
    <dgm:pt modelId="{74807EC6-34BB-4A80-B4C1-9FA7CA87350F}">
      <dgm:prSet/>
      <dgm:spPr/>
      <dgm:t>
        <a:bodyPr/>
        <a:lstStyle/>
        <a:p>
          <a:r>
            <a:rPr lang="en-US" b="0" baseline="0" dirty="0"/>
            <a:t> 3</a:t>
          </a:r>
          <a:r>
            <a:rPr lang="en-US" b="0" i="0" baseline="0" dirty="0"/>
            <a:t>) Antidepressants : </a:t>
          </a:r>
          <a:r>
            <a:rPr lang="en-US" b="0" i="1" baseline="0" dirty="0"/>
            <a:t>Tricyclic antidepressants</a:t>
          </a:r>
          <a:r>
            <a:rPr lang="en-US" b="0" i="0" baseline="0" dirty="0"/>
            <a:t> (TCAs) such as amitriptyline, doxepin, and nortriptyline  </a:t>
          </a:r>
        </a:p>
        <a:p>
          <a:r>
            <a:rPr lang="en-US" b="0" i="0" baseline="0" dirty="0"/>
            <a:t> 4) Trazodone </a:t>
          </a:r>
          <a:endParaRPr lang="en-US" dirty="0"/>
        </a:p>
      </dgm:t>
    </dgm:pt>
    <dgm:pt modelId="{D664C59E-04AD-4E08-B1BB-A7DF77C503AD}" type="parTrans" cxnId="{BA9BBBE4-AA17-4B54-AB0D-D8902C443617}">
      <dgm:prSet/>
      <dgm:spPr/>
      <dgm:t>
        <a:bodyPr/>
        <a:lstStyle/>
        <a:p>
          <a:endParaRPr lang="en-US"/>
        </a:p>
      </dgm:t>
    </dgm:pt>
    <dgm:pt modelId="{45E02793-02BA-4C26-9D42-56608E620CB1}" type="sibTrans" cxnId="{BA9BBBE4-AA17-4B54-AB0D-D8902C443617}">
      <dgm:prSet/>
      <dgm:spPr/>
      <dgm:t>
        <a:bodyPr/>
        <a:lstStyle/>
        <a:p>
          <a:endParaRPr lang="en-US"/>
        </a:p>
      </dgm:t>
    </dgm:pt>
    <dgm:pt modelId="{993D4F39-19B8-4AA5-8FB7-9143C1999649}">
      <dgm:prSet/>
      <dgm:spPr/>
      <dgm:t>
        <a:bodyPr/>
        <a:lstStyle/>
        <a:p>
          <a:r>
            <a:rPr lang="en-US" b="0" baseline="0"/>
            <a:t>5) </a:t>
          </a:r>
          <a:r>
            <a:rPr lang="en-US" b="0" i="0" baseline="0"/>
            <a:t>Antihistamines </a:t>
          </a:r>
          <a:endParaRPr lang="en-US"/>
        </a:p>
      </dgm:t>
    </dgm:pt>
    <dgm:pt modelId="{CCC1DE5C-BE45-4BAF-9A0B-C71A24353881}" type="parTrans" cxnId="{0CA461C7-9BEF-4161-91BC-C576BE0CEB02}">
      <dgm:prSet/>
      <dgm:spPr/>
      <dgm:t>
        <a:bodyPr/>
        <a:lstStyle/>
        <a:p>
          <a:endParaRPr lang="en-US"/>
        </a:p>
      </dgm:t>
    </dgm:pt>
    <dgm:pt modelId="{D20153F3-BADA-4834-AF67-9287EB4738D1}" type="sibTrans" cxnId="{0CA461C7-9BEF-4161-91BC-C576BE0CEB02}">
      <dgm:prSet/>
      <dgm:spPr/>
      <dgm:t>
        <a:bodyPr/>
        <a:lstStyle/>
        <a:p>
          <a:endParaRPr lang="en-US"/>
        </a:p>
      </dgm:t>
    </dgm:pt>
    <dgm:pt modelId="{F84638BD-553C-4452-8E7B-70A5DA83F25C}" type="pres">
      <dgm:prSet presAssocID="{4F0C7681-8AEF-44C7-BDA7-1CF430B0FDEB}" presName="linear" presStyleCnt="0">
        <dgm:presLayoutVars>
          <dgm:animLvl val="lvl"/>
          <dgm:resizeHandles val="exact"/>
        </dgm:presLayoutVars>
      </dgm:prSet>
      <dgm:spPr/>
    </dgm:pt>
    <dgm:pt modelId="{C7E99B8A-01A3-4067-9DB4-6480EF27950C}" type="pres">
      <dgm:prSet presAssocID="{DFF642AA-660C-42C7-B826-9189F4853C92}" presName="parentText" presStyleLbl="node1" presStyleIdx="0" presStyleCnt="4">
        <dgm:presLayoutVars>
          <dgm:chMax val="0"/>
          <dgm:bulletEnabled val="1"/>
        </dgm:presLayoutVars>
      </dgm:prSet>
      <dgm:spPr/>
    </dgm:pt>
    <dgm:pt modelId="{EFE1FCDF-9817-46F7-A027-5C2F02778AC7}" type="pres">
      <dgm:prSet presAssocID="{7E089EB7-EA8F-4DEB-859B-E891B6B4C51F}" presName="spacer" presStyleCnt="0"/>
      <dgm:spPr/>
    </dgm:pt>
    <dgm:pt modelId="{02949798-C0BD-4489-87CD-F3737134CF2A}" type="pres">
      <dgm:prSet presAssocID="{A986AF87-CBC0-4564-88B1-A2564B1D4370}" presName="parentText" presStyleLbl="node1" presStyleIdx="1" presStyleCnt="4">
        <dgm:presLayoutVars>
          <dgm:chMax val="0"/>
          <dgm:bulletEnabled val="1"/>
        </dgm:presLayoutVars>
      </dgm:prSet>
      <dgm:spPr/>
    </dgm:pt>
    <dgm:pt modelId="{9466200E-6D3F-44F9-AC2C-BD45B1CE47E0}" type="pres">
      <dgm:prSet presAssocID="{15FD35EE-909B-4B64-A357-3AADF74453D9}" presName="spacer" presStyleCnt="0"/>
      <dgm:spPr/>
    </dgm:pt>
    <dgm:pt modelId="{5699FC5C-9D1B-47B9-95A3-24E8FE0CE637}" type="pres">
      <dgm:prSet presAssocID="{74807EC6-34BB-4A80-B4C1-9FA7CA87350F}" presName="parentText" presStyleLbl="node1" presStyleIdx="2" presStyleCnt="4">
        <dgm:presLayoutVars>
          <dgm:chMax val="0"/>
          <dgm:bulletEnabled val="1"/>
        </dgm:presLayoutVars>
      </dgm:prSet>
      <dgm:spPr/>
    </dgm:pt>
    <dgm:pt modelId="{B8F18874-4EED-4DFF-9993-EDEC7FCC05AD}" type="pres">
      <dgm:prSet presAssocID="{45E02793-02BA-4C26-9D42-56608E620CB1}" presName="spacer" presStyleCnt="0"/>
      <dgm:spPr/>
    </dgm:pt>
    <dgm:pt modelId="{CE8739BC-61EE-4F08-A07A-19655589A94C}" type="pres">
      <dgm:prSet presAssocID="{993D4F39-19B8-4AA5-8FB7-9143C1999649}" presName="parentText" presStyleLbl="node1" presStyleIdx="3" presStyleCnt="4">
        <dgm:presLayoutVars>
          <dgm:chMax val="0"/>
          <dgm:bulletEnabled val="1"/>
        </dgm:presLayoutVars>
      </dgm:prSet>
      <dgm:spPr/>
    </dgm:pt>
  </dgm:ptLst>
  <dgm:cxnLst>
    <dgm:cxn modelId="{16D1A20B-67FE-40A9-8069-818FE3471BCC}" srcId="{4F0C7681-8AEF-44C7-BDA7-1CF430B0FDEB}" destId="{DFF642AA-660C-42C7-B826-9189F4853C92}" srcOrd="0" destOrd="0" parTransId="{53F7D43D-DBE9-4E82-9D89-22DCD8B2EC3E}" sibTransId="{7E089EB7-EA8F-4DEB-859B-E891B6B4C51F}"/>
    <dgm:cxn modelId="{8B74C127-01DD-4F2A-BD52-FB7FE0871771}" srcId="{4F0C7681-8AEF-44C7-BDA7-1CF430B0FDEB}" destId="{A986AF87-CBC0-4564-88B1-A2564B1D4370}" srcOrd="1" destOrd="0" parTransId="{D1BDF1E5-5C55-4833-A291-A4F8FB3BA224}" sibTransId="{15FD35EE-909B-4B64-A357-3AADF74453D9}"/>
    <dgm:cxn modelId="{B1D8744F-B60A-414F-BFDB-DB34B39BAC2A}" type="presOf" srcId="{DFF642AA-660C-42C7-B826-9189F4853C92}" destId="{C7E99B8A-01A3-4067-9DB4-6480EF27950C}" srcOrd="0" destOrd="0" presId="urn:microsoft.com/office/officeart/2005/8/layout/vList2"/>
    <dgm:cxn modelId="{07E2DC80-E2BB-4229-95C4-73714F21A98D}" type="presOf" srcId="{A986AF87-CBC0-4564-88B1-A2564B1D4370}" destId="{02949798-C0BD-4489-87CD-F3737134CF2A}" srcOrd="0" destOrd="0" presId="urn:microsoft.com/office/officeart/2005/8/layout/vList2"/>
    <dgm:cxn modelId="{272FC4AC-8AC1-419B-9F31-6A243EAA1487}" type="presOf" srcId="{74807EC6-34BB-4A80-B4C1-9FA7CA87350F}" destId="{5699FC5C-9D1B-47B9-95A3-24E8FE0CE637}" srcOrd="0" destOrd="0" presId="urn:microsoft.com/office/officeart/2005/8/layout/vList2"/>
    <dgm:cxn modelId="{FB6F26BE-10BE-4D1C-A147-236A97CEB8D6}" type="presOf" srcId="{993D4F39-19B8-4AA5-8FB7-9143C1999649}" destId="{CE8739BC-61EE-4F08-A07A-19655589A94C}" srcOrd="0" destOrd="0" presId="urn:microsoft.com/office/officeart/2005/8/layout/vList2"/>
    <dgm:cxn modelId="{0CA461C7-9BEF-4161-91BC-C576BE0CEB02}" srcId="{4F0C7681-8AEF-44C7-BDA7-1CF430B0FDEB}" destId="{993D4F39-19B8-4AA5-8FB7-9143C1999649}" srcOrd="3" destOrd="0" parTransId="{CCC1DE5C-BE45-4BAF-9A0B-C71A24353881}" sibTransId="{D20153F3-BADA-4834-AF67-9287EB4738D1}"/>
    <dgm:cxn modelId="{BA9BBBE4-AA17-4B54-AB0D-D8902C443617}" srcId="{4F0C7681-8AEF-44C7-BDA7-1CF430B0FDEB}" destId="{74807EC6-34BB-4A80-B4C1-9FA7CA87350F}" srcOrd="2" destOrd="0" parTransId="{D664C59E-04AD-4E08-B1BB-A7DF77C503AD}" sibTransId="{45E02793-02BA-4C26-9D42-56608E620CB1}"/>
    <dgm:cxn modelId="{18956EF2-EFA6-4923-B176-8B9BBC6D7B4E}" type="presOf" srcId="{4F0C7681-8AEF-44C7-BDA7-1CF430B0FDEB}" destId="{F84638BD-553C-4452-8E7B-70A5DA83F25C}" srcOrd="0" destOrd="0" presId="urn:microsoft.com/office/officeart/2005/8/layout/vList2"/>
    <dgm:cxn modelId="{498F4B0F-C1FE-4EBE-9136-F0BCE5B745EB}" type="presParOf" srcId="{F84638BD-553C-4452-8E7B-70A5DA83F25C}" destId="{C7E99B8A-01A3-4067-9DB4-6480EF27950C}" srcOrd="0" destOrd="0" presId="urn:microsoft.com/office/officeart/2005/8/layout/vList2"/>
    <dgm:cxn modelId="{EB6D38B3-8D5B-41C0-9FA7-FBAAF116FD77}" type="presParOf" srcId="{F84638BD-553C-4452-8E7B-70A5DA83F25C}" destId="{EFE1FCDF-9817-46F7-A027-5C2F02778AC7}" srcOrd="1" destOrd="0" presId="urn:microsoft.com/office/officeart/2005/8/layout/vList2"/>
    <dgm:cxn modelId="{8866CD5A-CD4C-43AB-B84D-C37E725D9CE8}" type="presParOf" srcId="{F84638BD-553C-4452-8E7B-70A5DA83F25C}" destId="{02949798-C0BD-4489-87CD-F3737134CF2A}" srcOrd="2" destOrd="0" presId="urn:microsoft.com/office/officeart/2005/8/layout/vList2"/>
    <dgm:cxn modelId="{B90558B2-1EED-44F3-8F95-ABA3B2245883}" type="presParOf" srcId="{F84638BD-553C-4452-8E7B-70A5DA83F25C}" destId="{9466200E-6D3F-44F9-AC2C-BD45B1CE47E0}" srcOrd="3" destOrd="0" presId="urn:microsoft.com/office/officeart/2005/8/layout/vList2"/>
    <dgm:cxn modelId="{51F08A7C-B1E6-44CD-950E-DDC644584744}" type="presParOf" srcId="{F84638BD-553C-4452-8E7B-70A5DA83F25C}" destId="{5699FC5C-9D1B-47B9-95A3-24E8FE0CE637}" srcOrd="4" destOrd="0" presId="urn:microsoft.com/office/officeart/2005/8/layout/vList2"/>
    <dgm:cxn modelId="{A1040DE6-C275-48D3-B531-993BE26DB117}" type="presParOf" srcId="{F84638BD-553C-4452-8E7B-70A5DA83F25C}" destId="{B8F18874-4EED-4DFF-9993-EDEC7FCC05AD}" srcOrd="5" destOrd="0" presId="urn:microsoft.com/office/officeart/2005/8/layout/vList2"/>
    <dgm:cxn modelId="{9C43EABB-C11A-4C59-9B57-693DE167D4CA}" type="presParOf" srcId="{F84638BD-553C-4452-8E7B-70A5DA83F25C}" destId="{CE8739BC-61EE-4F08-A07A-19655589A94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6581F1F-5C0F-4A81-B78C-9457CE5384C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C77D2F3-38DE-4ABA-8146-E2B6D88D7D12}">
      <dgm:prSet/>
      <dgm:spPr/>
      <dgm:t>
        <a:bodyPr/>
        <a:lstStyle/>
        <a:p>
          <a:r>
            <a:rPr lang="en-US" b="0" i="0"/>
            <a:t>Herbs used to promote sleep include valerian , skullcap, passion flower, California poppy, and Lemon balm</a:t>
          </a:r>
          <a:endParaRPr lang="en-US"/>
        </a:p>
      </dgm:t>
    </dgm:pt>
    <dgm:pt modelId="{8E0B39F7-9DC1-4C6E-898B-EF97A2F64B4D}" type="parTrans" cxnId="{859D35A2-3448-46AC-B174-E8DE15F5F000}">
      <dgm:prSet/>
      <dgm:spPr/>
      <dgm:t>
        <a:bodyPr/>
        <a:lstStyle/>
        <a:p>
          <a:endParaRPr lang="en-US"/>
        </a:p>
      </dgm:t>
    </dgm:pt>
    <dgm:pt modelId="{81653BCB-0C62-479E-B619-A08033BF5D44}" type="sibTrans" cxnId="{859D35A2-3448-46AC-B174-E8DE15F5F000}">
      <dgm:prSet/>
      <dgm:spPr/>
      <dgm:t>
        <a:bodyPr/>
        <a:lstStyle/>
        <a:p>
          <a:endParaRPr lang="en-US"/>
        </a:p>
      </dgm:t>
    </dgm:pt>
    <dgm:pt modelId="{14320958-40C9-40ED-9168-627542B908EA}">
      <dgm:prSet/>
      <dgm:spPr/>
      <dgm:t>
        <a:bodyPr/>
        <a:lstStyle/>
        <a:p>
          <a:r>
            <a:rPr lang="en-US" b="0" i="1"/>
            <a:t>Valeriana officinalis</a:t>
          </a:r>
          <a:r>
            <a:rPr lang="en-US"/>
            <a:t>, Valeriana Mexicana, </a:t>
          </a:r>
          <a:r>
            <a:rPr lang="en-US" b="0" i="0"/>
            <a:t>Chamomile, Hawthorne , Saint Johns Wort, Rosemary, Lavander  </a:t>
          </a:r>
          <a:endParaRPr lang="en-US"/>
        </a:p>
      </dgm:t>
    </dgm:pt>
    <dgm:pt modelId="{EC5FB429-E904-460B-8CA7-2A835D7AC5A8}" type="parTrans" cxnId="{1FB65E7F-26E9-4916-8FFE-3141A517469F}">
      <dgm:prSet/>
      <dgm:spPr/>
      <dgm:t>
        <a:bodyPr/>
        <a:lstStyle/>
        <a:p>
          <a:endParaRPr lang="en-US"/>
        </a:p>
      </dgm:t>
    </dgm:pt>
    <dgm:pt modelId="{CCD7041D-1885-4641-9D20-63DA0F28B734}" type="sibTrans" cxnId="{1FB65E7F-26E9-4916-8FFE-3141A517469F}">
      <dgm:prSet/>
      <dgm:spPr/>
      <dgm:t>
        <a:bodyPr/>
        <a:lstStyle/>
        <a:p>
          <a:endParaRPr lang="en-US"/>
        </a:p>
      </dgm:t>
    </dgm:pt>
    <dgm:pt modelId="{D9FD475D-283B-4405-B86D-C6A6C547C466}">
      <dgm:prSet/>
      <dgm:spPr/>
      <dgm:t>
        <a:bodyPr/>
        <a:lstStyle/>
        <a:p>
          <a:r>
            <a:rPr lang="en-US" b="0" i="0"/>
            <a:t>Cognitive behavioral therapy for insomnia (CBT-I) is the preferred first-line </a:t>
          </a:r>
          <a:endParaRPr lang="en-US"/>
        </a:p>
      </dgm:t>
    </dgm:pt>
    <dgm:pt modelId="{395ABB26-FD3E-4D9B-A4F1-9C6D4A8764A0}" type="parTrans" cxnId="{275B7E9A-4359-45EE-B018-0772B55278CE}">
      <dgm:prSet/>
      <dgm:spPr/>
      <dgm:t>
        <a:bodyPr/>
        <a:lstStyle/>
        <a:p>
          <a:endParaRPr lang="en-US"/>
        </a:p>
      </dgm:t>
    </dgm:pt>
    <dgm:pt modelId="{23184AA1-F77B-4E79-9DF5-7AE5F2C6054A}" type="sibTrans" cxnId="{275B7E9A-4359-45EE-B018-0772B55278CE}">
      <dgm:prSet/>
      <dgm:spPr/>
      <dgm:t>
        <a:bodyPr/>
        <a:lstStyle/>
        <a:p>
          <a:endParaRPr lang="en-US"/>
        </a:p>
      </dgm:t>
    </dgm:pt>
    <dgm:pt modelId="{0F38E0AB-6D56-4C2C-AA70-8341A33AD8DC}">
      <dgm:prSet/>
      <dgm:spPr/>
      <dgm:t>
        <a:bodyPr/>
        <a:lstStyle/>
        <a:p>
          <a:r>
            <a:rPr lang="en-US"/>
            <a:t>Guided Meditation and Imagery,</a:t>
          </a:r>
        </a:p>
      </dgm:t>
    </dgm:pt>
    <dgm:pt modelId="{26056517-DCC1-46FF-9807-32541B991CEB}" type="parTrans" cxnId="{283F76B4-EBF1-4A48-A871-45BE55458F08}">
      <dgm:prSet/>
      <dgm:spPr/>
      <dgm:t>
        <a:bodyPr/>
        <a:lstStyle/>
        <a:p>
          <a:endParaRPr lang="en-US"/>
        </a:p>
      </dgm:t>
    </dgm:pt>
    <dgm:pt modelId="{1F1BD630-D35F-453D-AD36-C206B578A8F1}" type="sibTrans" cxnId="{283F76B4-EBF1-4A48-A871-45BE55458F08}">
      <dgm:prSet/>
      <dgm:spPr/>
      <dgm:t>
        <a:bodyPr/>
        <a:lstStyle/>
        <a:p>
          <a:endParaRPr lang="en-US"/>
        </a:p>
      </dgm:t>
    </dgm:pt>
    <dgm:pt modelId="{04087FF6-B148-4989-89BD-3B55A4587FDF}">
      <dgm:prSet/>
      <dgm:spPr/>
      <dgm:t>
        <a:bodyPr/>
        <a:lstStyle/>
        <a:p>
          <a:r>
            <a:rPr lang="en-US"/>
            <a:t>Yin Yoga</a:t>
          </a:r>
        </a:p>
      </dgm:t>
    </dgm:pt>
    <dgm:pt modelId="{D38B1960-4C64-4EEA-B023-7BF48A8961AF}" type="parTrans" cxnId="{C11F35D4-4FC6-4042-B69D-EAA0B5F08AB2}">
      <dgm:prSet/>
      <dgm:spPr/>
      <dgm:t>
        <a:bodyPr/>
        <a:lstStyle/>
        <a:p>
          <a:endParaRPr lang="en-US"/>
        </a:p>
      </dgm:t>
    </dgm:pt>
    <dgm:pt modelId="{1E372D45-D22F-4838-B266-509EE981EFB4}" type="sibTrans" cxnId="{C11F35D4-4FC6-4042-B69D-EAA0B5F08AB2}">
      <dgm:prSet/>
      <dgm:spPr/>
      <dgm:t>
        <a:bodyPr/>
        <a:lstStyle/>
        <a:p>
          <a:endParaRPr lang="en-US"/>
        </a:p>
      </dgm:t>
    </dgm:pt>
    <dgm:pt modelId="{57BE8787-137D-4BAA-82BD-69A78DC0A5FD}" type="pres">
      <dgm:prSet presAssocID="{06581F1F-5C0F-4A81-B78C-9457CE5384CD}" presName="linear" presStyleCnt="0">
        <dgm:presLayoutVars>
          <dgm:animLvl val="lvl"/>
          <dgm:resizeHandles val="exact"/>
        </dgm:presLayoutVars>
      </dgm:prSet>
      <dgm:spPr/>
    </dgm:pt>
    <dgm:pt modelId="{25329BA5-817B-4F55-B2A2-ECEE02C2A994}" type="pres">
      <dgm:prSet presAssocID="{0C77D2F3-38DE-4ABA-8146-E2B6D88D7D12}" presName="parentText" presStyleLbl="node1" presStyleIdx="0" presStyleCnt="5">
        <dgm:presLayoutVars>
          <dgm:chMax val="0"/>
          <dgm:bulletEnabled val="1"/>
        </dgm:presLayoutVars>
      </dgm:prSet>
      <dgm:spPr/>
    </dgm:pt>
    <dgm:pt modelId="{BEFD4658-E58F-4300-9119-E3579ADB6189}" type="pres">
      <dgm:prSet presAssocID="{81653BCB-0C62-479E-B619-A08033BF5D44}" presName="spacer" presStyleCnt="0"/>
      <dgm:spPr/>
    </dgm:pt>
    <dgm:pt modelId="{CD926A14-297A-440D-9898-BAB371C9C77D}" type="pres">
      <dgm:prSet presAssocID="{14320958-40C9-40ED-9168-627542B908EA}" presName="parentText" presStyleLbl="node1" presStyleIdx="1" presStyleCnt="5">
        <dgm:presLayoutVars>
          <dgm:chMax val="0"/>
          <dgm:bulletEnabled val="1"/>
        </dgm:presLayoutVars>
      </dgm:prSet>
      <dgm:spPr/>
    </dgm:pt>
    <dgm:pt modelId="{ABD8588B-2A85-48FD-9EB5-C1D9DE3CE86D}" type="pres">
      <dgm:prSet presAssocID="{CCD7041D-1885-4641-9D20-63DA0F28B734}" presName="spacer" presStyleCnt="0"/>
      <dgm:spPr/>
    </dgm:pt>
    <dgm:pt modelId="{D39001EB-A6FD-4566-BB80-51B40942E0B1}" type="pres">
      <dgm:prSet presAssocID="{D9FD475D-283B-4405-B86D-C6A6C547C466}" presName="parentText" presStyleLbl="node1" presStyleIdx="2" presStyleCnt="5">
        <dgm:presLayoutVars>
          <dgm:chMax val="0"/>
          <dgm:bulletEnabled val="1"/>
        </dgm:presLayoutVars>
      </dgm:prSet>
      <dgm:spPr/>
    </dgm:pt>
    <dgm:pt modelId="{5907D115-FEA5-4A62-99DE-BE0962E50F9D}" type="pres">
      <dgm:prSet presAssocID="{23184AA1-F77B-4E79-9DF5-7AE5F2C6054A}" presName="spacer" presStyleCnt="0"/>
      <dgm:spPr/>
    </dgm:pt>
    <dgm:pt modelId="{579577D3-E0AC-46A4-9FDA-D15F9496D91C}" type="pres">
      <dgm:prSet presAssocID="{0F38E0AB-6D56-4C2C-AA70-8341A33AD8DC}" presName="parentText" presStyleLbl="node1" presStyleIdx="3" presStyleCnt="5">
        <dgm:presLayoutVars>
          <dgm:chMax val="0"/>
          <dgm:bulletEnabled val="1"/>
        </dgm:presLayoutVars>
      </dgm:prSet>
      <dgm:spPr/>
    </dgm:pt>
    <dgm:pt modelId="{D70F0B26-F37A-4C91-9D5E-B4FE8357F48A}" type="pres">
      <dgm:prSet presAssocID="{1F1BD630-D35F-453D-AD36-C206B578A8F1}" presName="spacer" presStyleCnt="0"/>
      <dgm:spPr/>
    </dgm:pt>
    <dgm:pt modelId="{B60D728D-4564-46F4-926E-F672CC96705E}" type="pres">
      <dgm:prSet presAssocID="{04087FF6-B148-4989-89BD-3B55A4587FDF}" presName="parentText" presStyleLbl="node1" presStyleIdx="4" presStyleCnt="5">
        <dgm:presLayoutVars>
          <dgm:chMax val="0"/>
          <dgm:bulletEnabled val="1"/>
        </dgm:presLayoutVars>
      </dgm:prSet>
      <dgm:spPr/>
    </dgm:pt>
  </dgm:ptLst>
  <dgm:cxnLst>
    <dgm:cxn modelId="{27DD683A-1C08-44CD-83C4-6C7B4B88C602}" type="presOf" srcId="{06581F1F-5C0F-4A81-B78C-9457CE5384CD}" destId="{57BE8787-137D-4BAA-82BD-69A78DC0A5FD}" srcOrd="0" destOrd="0" presId="urn:microsoft.com/office/officeart/2005/8/layout/vList2"/>
    <dgm:cxn modelId="{82EA8A65-A285-4284-97AE-7D7CD69DCDAA}" type="presOf" srcId="{0F38E0AB-6D56-4C2C-AA70-8341A33AD8DC}" destId="{579577D3-E0AC-46A4-9FDA-D15F9496D91C}" srcOrd="0" destOrd="0" presId="urn:microsoft.com/office/officeart/2005/8/layout/vList2"/>
    <dgm:cxn modelId="{1FB65E7F-26E9-4916-8FFE-3141A517469F}" srcId="{06581F1F-5C0F-4A81-B78C-9457CE5384CD}" destId="{14320958-40C9-40ED-9168-627542B908EA}" srcOrd="1" destOrd="0" parTransId="{EC5FB429-E904-460B-8CA7-2A835D7AC5A8}" sibTransId="{CCD7041D-1885-4641-9D20-63DA0F28B734}"/>
    <dgm:cxn modelId="{275B7E9A-4359-45EE-B018-0772B55278CE}" srcId="{06581F1F-5C0F-4A81-B78C-9457CE5384CD}" destId="{D9FD475D-283B-4405-B86D-C6A6C547C466}" srcOrd="2" destOrd="0" parTransId="{395ABB26-FD3E-4D9B-A4F1-9C6D4A8764A0}" sibTransId="{23184AA1-F77B-4E79-9DF5-7AE5F2C6054A}"/>
    <dgm:cxn modelId="{859D35A2-3448-46AC-B174-E8DE15F5F000}" srcId="{06581F1F-5C0F-4A81-B78C-9457CE5384CD}" destId="{0C77D2F3-38DE-4ABA-8146-E2B6D88D7D12}" srcOrd="0" destOrd="0" parTransId="{8E0B39F7-9DC1-4C6E-898B-EF97A2F64B4D}" sibTransId="{81653BCB-0C62-479E-B619-A08033BF5D44}"/>
    <dgm:cxn modelId="{283F76B4-EBF1-4A48-A871-45BE55458F08}" srcId="{06581F1F-5C0F-4A81-B78C-9457CE5384CD}" destId="{0F38E0AB-6D56-4C2C-AA70-8341A33AD8DC}" srcOrd="3" destOrd="0" parTransId="{26056517-DCC1-46FF-9807-32541B991CEB}" sibTransId="{1F1BD630-D35F-453D-AD36-C206B578A8F1}"/>
    <dgm:cxn modelId="{C8B4D2CB-CEAA-4459-BDB9-D78BCC3B50EF}" type="presOf" srcId="{14320958-40C9-40ED-9168-627542B908EA}" destId="{CD926A14-297A-440D-9898-BAB371C9C77D}" srcOrd="0" destOrd="0" presId="urn:microsoft.com/office/officeart/2005/8/layout/vList2"/>
    <dgm:cxn modelId="{C11F35D4-4FC6-4042-B69D-EAA0B5F08AB2}" srcId="{06581F1F-5C0F-4A81-B78C-9457CE5384CD}" destId="{04087FF6-B148-4989-89BD-3B55A4587FDF}" srcOrd="4" destOrd="0" parTransId="{D38B1960-4C64-4EEA-B023-7BF48A8961AF}" sibTransId="{1E372D45-D22F-4838-B266-509EE981EFB4}"/>
    <dgm:cxn modelId="{086CCCE0-E560-4537-A6DA-22341D63BC86}" type="presOf" srcId="{D9FD475D-283B-4405-B86D-C6A6C547C466}" destId="{D39001EB-A6FD-4566-BB80-51B40942E0B1}" srcOrd="0" destOrd="0" presId="urn:microsoft.com/office/officeart/2005/8/layout/vList2"/>
    <dgm:cxn modelId="{150874E2-6551-4481-9C68-1C4879621512}" type="presOf" srcId="{04087FF6-B148-4989-89BD-3B55A4587FDF}" destId="{B60D728D-4564-46F4-926E-F672CC96705E}" srcOrd="0" destOrd="0" presId="urn:microsoft.com/office/officeart/2005/8/layout/vList2"/>
    <dgm:cxn modelId="{C31ECDE2-B0CE-4A36-8289-5C7637297EA2}" type="presOf" srcId="{0C77D2F3-38DE-4ABA-8146-E2B6D88D7D12}" destId="{25329BA5-817B-4F55-B2A2-ECEE02C2A994}" srcOrd="0" destOrd="0" presId="urn:microsoft.com/office/officeart/2005/8/layout/vList2"/>
    <dgm:cxn modelId="{08C8B7B4-5E94-4B0A-8FA0-FD0110C8EA7E}" type="presParOf" srcId="{57BE8787-137D-4BAA-82BD-69A78DC0A5FD}" destId="{25329BA5-817B-4F55-B2A2-ECEE02C2A994}" srcOrd="0" destOrd="0" presId="urn:microsoft.com/office/officeart/2005/8/layout/vList2"/>
    <dgm:cxn modelId="{B5E84F6A-18BD-4AE9-B3C7-F3B2F88368A0}" type="presParOf" srcId="{57BE8787-137D-4BAA-82BD-69A78DC0A5FD}" destId="{BEFD4658-E58F-4300-9119-E3579ADB6189}" srcOrd="1" destOrd="0" presId="urn:microsoft.com/office/officeart/2005/8/layout/vList2"/>
    <dgm:cxn modelId="{CD0AE9B5-DA2A-4D4D-9EDB-9527ED885860}" type="presParOf" srcId="{57BE8787-137D-4BAA-82BD-69A78DC0A5FD}" destId="{CD926A14-297A-440D-9898-BAB371C9C77D}" srcOrd="2" destOrd="0" presId="urn:microsoft.com/office/officeart/2005/8/layout/vList2"/>
    <dgm:cxn modelId="{7618A849-20F3-4CBF-8345-AA212BC5BB33}" type="presParOf" srcId="{57BE8787-137D-4BAA-82BD-69A78DC0A5FD}" destId="{ABD8588B-2A85-48FD-9EB5-C1D9DE3CE86D}" srcOrd="3" destOrd="0" presId="urn:microsoft.com/office/officeart/2005/8/layout/vList2"/>
    <dgm:cxn modelId="{2C433409-AC9E-4E2B-9966-C78ABF77804A}" type="presParOf" srcId="{57BE8787-137D-4BAA-82BD-69A78DC0A5FD}" destId="{D39001EB-A6FD-4566-BB80-51B40942E0B1}" srcOrd="4" destOrd="0" presId="urn:microsoft.com/office/officeart/2005/8/layout/vList2"/>
    <dgm:cxn modelId="{4636E4DA-7480-4490-868A-79B5B5E82310}" type="presParOf" srcId="{57BE8787-137D-4BAA-82BD-69A78DC0A5FD}" destId="{5907D115-FEA5-4A62-99DE-BE0962E50F9D}" srcOrd="5" destOrd="0" presId="urn:microsoft.com/office/officeart/2005/8/layout/vList2"/>
    <dgm:cxn modelId="{C4D52CD2-36D4-4D37-97B9-81D2A9AFC94E}" type="presParOf" srcId="{57BE8787-137D-4BAA-82BD-69A78DC0A5FD}" destId="{579577D3-E0AC-46A4-9FDA-D15F9496D91C}" srcOrd="6" destOrd="0" presId="urn:microsoft.com/office/officeart/2005/8/layout/vList2"/>
    <dgm:cxn modelId="{F64386FE-CBA6-4055-9786-2858C8799036}" type="presParOf" srcId="{57BE8787-137D-4BAA-82BD-69A78DC0A5FD}" destId="{D70F0B26-F37A-4C91-9D5E-B4FE8357F48A}" srcOrd="7" destOrd="0" presId="urn:microsoft.com/office/officeart/2005/8/layout/vList2"/>
    <dgm:cxn modelId="{49A76E82-4F28-4375-8647-F87FDC41FBD9}" type="presParOf" srcId="{57BE8787-137D-4BAA-82BD-69A78DC0A5FD}" destId="{B60D728D-4564-46F4-926E-F672CC96705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99E895-1AFE-45A3-AA04-7846FE179DD7}"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DB83186B-F9AF-46B6-842B-4E10C565D119}">
      <dgm:prSet/>
      <dgm:spPr/>
      <dgm:t>
        <a:bodyPr/>
        <a:lstStyle/>
        <a:p>
          <a:r>
            <a:rPr lang="en-US" b="0" i="0"/>
            <a:t>In the United States, costs for insomnia exceed $100 billion annually. Between 1993 and 2015,</a:t>
          </a:r>
          <a:endParaRPr lang="en-US"/>
        </a:p>
      </dgm:t>
    </dgm:pt>
    <dgm:pt modelId="{BD076777-EEEF-4C53-A718-DF169F048608}" type="parTrans" cxnId="{159DDD68-EA8C-4EA7-96EA-97353DA37B16}">
      <dgm:prSet/>
      <dgm:spPr/>
      <dgm:t>
        <a:bodyPr/>
        <a:lstStyle/>
        <a:p>
          <a:endParaRPr lang="en-US"/>
        </a:p>
      </dgm:t>
    </dgm:pt>
    <dgm:pt modelId="{015AD688-FB93-43A7-A5CE-E564B1369CD0}" type="sibTrans" cxnId="{159DDD68-EA8C-4EA7-96EA-97353DA37B16}">
      <dgm:prSet/>
      <dgm:spPr/>
      <dgm:t>
        <a:bodyPr/>
        <a:lstStyle/>
        <a:p>
          <a:endParaRPr lang="en-US"/>
        </a:p>
      </dgm:t>
    </dgm:pt>
    <dgm:pt modelId="{8AB2B8EA-1481-4A1C-8D0F-8A628B09EA80}">
      <dgm:prSet/>
      <dgm:spPr/>
      <dgm:t>
        <a:bodyPr/>
        <a:lstStyle/>
        <a:p>
          <a:r>
            <a:rPr lang="en-US" b="0" i="0"/>
            <a:t>The cases of insomnia in the United States increased 11-fold, from 800,000 to 9.4 million.</a:t>
          </a:r>
          <a:endParaRPr lang="en-US"/>
        </a:p>
      </dgm:t>
    </dgm:pt>
    <dgm:pt modelId="{9C8E78AA-6335-4BAC-8778-54B06DF71995}" type="parTrans" cxnId="{AE171F50-1644-4EF6-A8BC-CBCE3AF666B5}">
      <dgm:prSet/>
      <dgm:spPr/>
      <dgm:t>
        <a:bodyPr/>
        <a:lstStyle/>
        <a:p>
          <a:endParaRPr lang="en-US"/>
        </a:p>
      </dgm:t>
    </dgm:pt>
    <dgm:pt modelId="{52AFA612-D887-43FF-AC55-B774105AC26E}" type="sibTrans" cxnId="{AE171F50-1644-4EF6-A8BC-CBCE3AF666B5}">
      <dgm:prSet/>
      <dgm:spPr/>
      <dgm:t>
        <a:bodyPr/>
        <a:lstStyle/>
        <a:p>
          <a:endParaRPr lang="en-US"/>
        </a:p>
      </dgm:t>
    </dgm:pt>
    <dgm:pt modelId="{AFE7EB07-648D-45B2-87A3-0D755F55009F}">
      <dgm:prSet/>
      <dgm:spPr/>
      <dgm:t>
        <a:bodyPr/>
        <a:lstStyle/>
        <a:p>
          <a:r>
            <a:rPr lang="en-US" b="0" i="0"/>
            <a:t>Insomnia brings high healthcare use and costs, especially in patients with other medical and mental disorders (Dopheide, 2020).</a:t>
          </a:r>
          <a:endParaRPr lang="en-US"/>
        </a:p>
      </dgm:t>
    </dgm:pt>
    <dgm:pt modelId="{486A7CD0-0BD4-411C-9D5E-4C7610BD96FE}" type="parTrans" cxnId="{823190E6-3C7D-4C0D-B46A-D6D42383C849}">
      <dgm:prSet/>
      <dgm:spPr/>
      <dgm:t>
        <a:bodyPr/>
        <a:lstStyle/>
        <a:p>
          <a:endParaRPr lang="en-US"/>
        </a:p>
      </dgm:t>
    </dgm:pt>
    <dgm:pt modelId="{E496363B-E5EE-45BE-A522-BA6D2215254D}" type="sibTrans" cxnId="{823190E6-3C7D-4C0D-B46A-D6D42383C849}">
      <dgm:prSet/>
      <dgm:spPr/>
      <dgm:t>
        <a:bodyPr/>
        <a:lstStyle/>
        <a:p>
          <a:endParaRPr lang="en-US"/>
        </a:p>
      </dgm:t>
    </dgm:pt>
    <dgm:pt modelId="{2834CF70-3F4E-4223-9362-CD9064322D24}" type="pres">
      <dgm:prSet presAssocID="{BB99E895-1AFE-45A3-AA04-7846FE179DD7}" presName="Name0" presStyleCnt="0">
        <dgm:presLayoutVars>
          <dgm:dir/>
          <dgm:animLvl val="lvl"/>
          <dgm:resizeHandles val="exact"/>
        </dgm:presLayoutVars>
      </dgm:prSet>
      <dgm:spPr/>
    </dgm:pt>
    <dgm:pt modelId="{17797ABD-8F79-41AA-88ED-E525A598B571}" type="pres">
      <dgm:prSet presAssocID="{AFE7EB07-648D-45B2-87A3-0D755F55009F}" presName="boxAndChildren" presStyleCnt="0"/>
      <dgm:spPr/>
    </dgm:pt>
    <dgm:pt modelId="{3BEFCFE5-C1CE-4363-B8DC-061ACE71ECE9}" type="pres">
      <dgm:prSet presAssocID="{AFE7EB07-648D-45B2-87A3-0D755F55009F}" presName="parentTextBox" presStyleLbl="node1" presStyleIdx="0" presStyleCnt="3"/>
      <dgm:spPr/>
    </dgm:pt>
    <dgm:pt modelId="{61550775-2039-47FF-9B04-F4766533F214}" type="pres">
      <dgm:prSet presAssocID="{52AFA612-D887-43FF-AC55-B774105AC26E}" presName="sp" presStyleCnt="0"/>
      <dgm:spPr/>
    </dgm:pt>
    <dgm:pt modelId="{038D4820-525C-46E0-A697-F66F42E9B919}" type="pres">
      <dgm:prSet presAssocID="{8AB2B8EA-1481-4A1C-8D0F-8A628B09EA80}" presName="arrowAndChildren" presStyleCnt="0"/>
      <dgm:spPr/>
    </dgm:pt>
    <dgm:pt modelId="{D02F8A0D-4019-47C3-BE7A-FCB4517A3628}" type="pres">
      <dgm:prSet presAssocID="{8AB2B8EA-1481-4A1C-8D0F-8A628B09EA80}" presName="parentTextArrow" presStyleLbl="node1" presStyleIdx="1" presStyleCnt="3"/>
      <dgm:spPr/>
    </dgm:pt>
    <dgm:pt modelId="{77EE432F-FF38-4C42-9874-CDEB26170AE3}" type="pres">
      <dgm:prSet presAssocID="{015AD688-FB93-43A7-A5CE-E564B1369CD0}" presName="sp" presStyleCnt="0"/>
      <dgm:spPr/>
    </dgm:pt>
    <dgm:pt modelId="{128FF06D-0B70-4A7D-85D8-4D8F3F8B686B}" type="pres">
      <dgm:prSet presAssocID="{DB83186B-F9AF-46B6-842B-4E10C565D119}" presName="arrowAndChildren" presStyleCnt="0"/>
      <dgm:spPr/>
    </dgm:pt>
    <dgm:pt modelId="{4874C58D-DAB0-4AEF-9E0B-FA0DE2BB549E}" type="pres">
      <dgm:prSet presAssocID="{DB83186B-F9AF-46B6-842B-4E10C565D119}" presName="parentTextArrow" presStyleLbl="node1" presStyleIdx="2" presStyleCnt="3"/>
      <dgm:spPr/>
    </dgm:pt>
  </dgm:ptLst>
  <dgm:cxnLst>
    <dgm:cxn modelId="{C87BE540-5BA7-4A97-856B-1357B1144D7A}" type="presOf" srcId="{BB99E895-1AFE-45A3-AA04-7846FE179DD7}" destId="{2834CF70-3F4E-4223-9362-CD9064322D24}" srcOrd="0" destOrd="0" presId="urn:microsoft.com/office/officeart/2005/8/layout/process4"/>
    <dgm:cxn modelId="{159DDD68-EA8C-4EA7-96EA-97353DA37B16}" srcId="{BB99E895-1AFE-45A3-AA04-7846FE179DD7}" destId="{DB83186B-F9AF-46B6-842B-4E10C565D119}" srcOrd="0" destOrd="0" parTransId="{BD076777-EEEF-4C53-A718-DF169F048608}" sibTransId="{015AD688-FB93-43A7-A5CE-E564B1369CD0}"/>
    <dgm:cxn modelId="{AE171F50-1644-4EF6-A8BC-CBCE3AF666B5}" srcId="{BB99E895-1AFE-45A3-AA04-7846FE179DD7}" destId="{8AB2B8EA-1481-4A1C-8D0F-8A628B09EA80}" srcOrd="1" destOrd="0" parTransId="{9C8E78AA-6335-4BAC-8778-54B06DF71995}" sibTransId="{52AFA612-D887-43FF-AC55-B774105AC26E}"/>
    <dgm:cxn modelId="{1564DA71-041D-4A54-9B82-38FF660E4B71}" type="presOf" srcId="{AFE7EB07-648D-45B2-87A3-0D755F55009F}" destId="{3BEFCFE5-C1CE-4363-B8DC-061ACE71ECE9}" srcOrd="0" destOrd="0" presId="urn:microsoft.com/office/officeart/2005/8/layout/process4"/>
    <dgm:cxn modelId="{DBEE9DB2-77E2-48AB-83E8-EBA3EE9FD039}" type="presOf" srcId="{DB83186B-F9AF-46B6-842B-4E10C565D119}" destId="{4874C58D-DAB0-4AEF-9E0B-FA0DE2BB549E}" srcOrd="0" destOrd="0" presId="urn:microsoft.com/office/officeart/2005/8/layout/process4"/>
    <dgm:cxn modelId="{823190E6-3C7D-4C0D-B46A-D6D42383C849}" srcId="{BB99E895-1AFE-45A3-AA04-7846FE179DD7}" destId="{AFE7EB07-648D-45B2-87A3-0D755F55009F}" srcOrd="2" destOrd="0" parTransId="{486A7CD0-0BD4-411C-9D5E-4C7610BD96FE}" sibTransId="{E496363B-E5EE-45BE-A522-BA6D2215254D}"/>
    <dgm:cxn modelId="{C94C83E7-1522-4A05-B7A8-A5C594C22773}" type="presOf" srcId="{8AB2B8EA-1481-4A1C-8D0F-8A628B09EA80}" destId="{D02F8A0D-4019-47C3-BE7A-FCB4517A3628}" srcOrd="0" destOrd="0" presId="urn:microsoft.com/office/officeart/2005/8/layout/process4"/>
    <dgm:cxn modelId="{32E20B1D-0F1D-4D36-8292-008EAE15AA3F}" type="presParOf" srcId="{2834CF70-3F4E-4223-9362-CD9064322D24}" destId="{17797ABD-8F79-41AA-88ED-E525A598B571}" srcOrd="0" destOrd="0" presId="urn:microsoft.com/office/officeart/2005/8/layout/process4"/>
    <dgm:cxn modelId="{08B03A63-73D5-4B79-8546-CDDEEA99379B}" type="presParOf" srcId="{17797ABD-8F79-41AA-88ED-E525A598B571}" destId="{3BEFCFE5-C1CE-4363-B8DC-061ACE71ECE9}" srcOrd="0" destOrd="0" presId="urn:microsoft.com/office/officeart/2005/8/layout/process4"/>
    <dgm:cxn modelId="{A17F62F0-8636-41E6-A08E-FA800CAE13DD}" type="presParOf" srcId="{2834CF70-3F4E-4223-9362-CD9064322D24}" destId="{61550775-2039-47FF-9B04-F4766533F214}" srcOrd="1" destOrd="0" presId="urn:microsoft.com/office/officeart/2005/8/layout/process4"/>
    <dgm:cxn modelId="{F2108832-A27F-4929-9FCB-CCD782653EEA}" type="presParOf" srcId="{2834CF70-3F4E-4223-9362-CD9064322D24}" destId="{038D4820-525C-46E0-A697-F66F42E9B919}" srcOrd="2" destOrd="0" presId="urn:microsoft.com/office/officeart/2005/8/layout/process4"/>
    <dgm:cxn modelId="{C8269142-F53A-4D2D-959B-9AC964A1725F}" type="presParOf" srcId="{038D4820-525C-46E0-A697-F66F42E9B919}" destId="{D02F8A0D-4019-47C3-BE7A-FCB4517A3628}" srcOrd="0" destOrd="0" presId="urn:microsoft.com/office/officeart/2005/8/layout/process4"/>
    <dgm:cxn modelId="{3985A751-24BD-4220-85CF-609511ED8315}" type="presParOf" srcId="{2834CF70-3F4E-4223-9362-CD9064322D24}" destId="{77EE432F-FF38-4C42-9874-CDEB26170AE3}" srcOrd="3" destOrd="0" presId="urn:microsoft.com/office/officeart/2005/8/layout/process4"/>
    <dgm:cxn modelId="{D3E240BA-DE3E-49C7-84D9-AD5AA2E9BB91}" type="presParOf" srcId="{2834CF70-3F4E-4223-9362-CD9064322D24}" destId="{128FF06D-0B70-4A7D-85D8-4D8F3F8B686B}" srcOrd="4" destOrd="0" presId="urn:microsoft.com/office/officeart/2005/8/layout/process4"/>
    <dgm:cxn modelId="{2F853B92-50E0-409B-9754-4D779F9EC551}" type="presParOf" srcId="{128FF06D-0B70-4A7D-85D8-4D8F3F8B686B}" destId="{4874C58D-DAB0-4AEF-9E0B-FA0DE2BB549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B99CAF-832E-4F9D-8C8B-296139555986}"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F69FBF8A-4154-44E2-802E-CCB2BF1F8D89}">
      <dgm:prSet/>
      <dgm:spPr/>
      <dgm:t>
        <a:bodyPr/>
        <a:lstStyle/>
        <a:p>
          <a:r>
            <a:rPr lang="en-US" b="0" i="0" baseline="0"/>
            <a:t>“ difficulty falling asleep, staying asleep or nonrestorative sleep”. (</a:t>
          </a:r>
          <a:r>
            <a:rPr lang="en-US" b="0" i="1" baseline="0"/>
            <a:t>International Classification of Sleep Disorders</a:t>
          </a:r>
          <a:r>
            <a:rPr lang="en-US" b="0" baseline="0"/>
            <a:t>,</a:t>
          </a:r>
          <a:r>
            <a:rPr lang="en-US" b="0" i="1" baseline="0"/>
            <a:t>2014)</a:t>
          </a:r>
          <a:endParaRPr lang="en-US"/>
        </a:p>
      </dgm:t>
    </dgm:pt>
    <dgm:pt modelId="{582A7D55-B8CC-478C-BC64-21FEE97880DF}" type="parTrans" cxnId="{B61300CC-41BC-471A-9E1D-5977CB915160}">
      <dgm:prSet/>
      <dgm:spPr/>
      <dgm:t>
        <a:bodyPr/>
        <a:lstStyle/>
        <a:p>
          <a:endParaRPr lang="en-US"/>
        </a:p>
      </dgm:t>
    </dgm:pt>
    <dgm:pt modelId="{6A21CCBC-D695-4B30-8003-61751077C0D6}" type="sibTrans" cxnId="{B61300CC-41BC-471A-9E1D-5977CB915160}">
      <dgm:prSet/>
      <dgm:spPr/>
      <dgm:t>
        <a:bodyPr/>
        <a:lstStyle/>
        <a:p>
          <a:endParaRPr lang="en-US"/>
        </a:p>
      </dgm:t>
    </dgm:pt>
    <dgm:pt modelId="{AED39582-16B1-4A7D-9940-7DFB88129662}">
      <dgm:prSet/>
      <dgm:spPr/>
      <dgm:t>
        <a:bodyPr/>
        <a:lstStyle/>
        <a:p>
          <a:r>
            <a:rPr lang="en-US" b="0" baseline="0"/>
            <a:t>I</a:t>
          </a:r>
          <a:r>
            <a:rPr lang="en-US" b="0" i="0" baseline="0"/>
            <a:t>nsomnia was subclassified as “short-term, chronic, or other</a:t>
          </a:r>
          <a:r>
            <a:rPr lang="en-US" b="0" baseline="0"/>
            <a:t>.” </a:t>
          </a:r>
          <a:endParaRPr lang="en-US"/>
        </a:p>
      </dgm:t>
    </dgm:pt>
    <dgm:pt modelId="{5B126A83-6CE5-420A-8099-7996047EAB93}" type="parTrans" cxnId="{8044E357-7177-4213-8343-6312F74352B8}">
      <dgm:prSet/>
      <dgm:spPr/>
      <dgm:t>
        <a:bodyPr/>
        <a:lstStyle/>
        <a:p>
          <a:endParaRPr lang="en-US"/>
        </a:p>
      </dgm:t>
    </dgm:pt>
    <dgm:pt modelId="{35A094DF-49AB-41BA-9172-F1C005C419EF}" type="sibTrans" cxnId="{8044E357-7177-4213-8343-6312F74352B8}">
      <dgm:prSet/>
      <dgm:spPr/>
      <dgm:t>
        <a:bodyPr/>
        <a:lstStyle/>
        <a:p>
          <a:endParaRPr lang="en-US"/>
        </a:p>
      </dgm:t>
    </dgm:pt>
    <dgm:pt modelId="{42F0FBA2-B511-4662-A5F3-588D089213BE}">
      <dgm:prSet/>
      <dgm:spPr/>
      <dgm:t>
        <a:bodyPr/>
        <a:lstStyle/>
        <a:p>
          <a:r>
            <a:rPr lang="en-US" b="0" baseline="0"/>
            <a:t>Short-term insomnia appears for less than three months and chronic insomnia appears three or more times a week for more than three months.</a:t>
          </a:r>
          <a:endParaRPr lang="en-US"/>
        </a:p>
      </dgm:t>
    </dgm:pt>
    <dgm:pt modelId="{015E7228-1983-4F10-8A67-281FBD2EE59E}" type="parTrans" cxnId="{1605B88A-0B9E-4A97-9F10-AED669C9A16A}">
      <dgm:prSet/>
      <dgm:spPr/>
      <dgm:t>
        <a:bodyPr/>
        <a:lstStyle/>
        <a:p>
          <a:endParaRPr lang="en-US"/>
        </a:p>
      </dgm:t>
    </dgm:pt>
    <dgm:pt modelId="{9D97BD4E-FC26-4DA9-9EEB-B6575140F764}" type="sibTrans" cxnId="{1605B88A-0B9E-4A97-9F10-AED669C9A16A}">
      <dgm:prSet/>
      <dgm:spPr/>
      <dgm:t>
        <a:bodyPr/>
        <a:lstStyle/>
        <a:p>
          <a:endParaRPr lang="en-US"/>
        </a:p>
      </dgm:t>
    </dgm:pt>
    <dgm:pt modelId="{DC6DFD93-D490-47FD-BD4C-C6E52CF60906}" type="pres">
      <dgm:prSet presAssocID="{2AB99CAF-832E-4F9D-8C8B-296139555986}" presName="Name0" presStyleCnt="0">
        <dgm:presLayoutVars>
          <dgm:dir/>
          <dgm:animLvl val="lvl"/>
          <dgm:resizeHandles val="exact"/>
        </dgm:presLayoutVars>
      </dgm:prSet>
      <dgm:spPr/>
    </dgm:pt>
    <dgm:pt modelId="{160A2C6D-0B56-4D85-ABA7-F199578EB401}" type="pres">
      <dgm:prSet presAssocID="{42F0FBA2-B511-4662-A5F3-588D089213BE}" presName="boxAndChildren" presStyleCnt="0"/>
      <dgm:spPr/>
    </dgm:pt>
    <dgm:pt modelId="{2ACFCDF5-48DC-4CBD-9284-F749D616E638}" type="pres">
      <dgm:prSet presAssocID="{42F0FBA2-B511-4662-A5F3-588D089213BE}" presName="parentTextBox" presStyleLbl="node1" presStyleIdx="0" presStyleCnt="3"/>
      <dgm:spPr/>
    </dgm:pt>
    <dgm:pt modelId="{CE26F8B1-3852-4528-BE01-1AC25D317363}" type="pres">
      <dgm:prSet presAssocID="{35A094DF-49AB-41BA-9172-F1C005C419EF}" presName="sp" presStyleCnt="0"/>
      <dgm:spPr/>
    </dgm:pt>
    <dgm:pt modelId="{6719D647-82D2-44AC-A889-A802580FFBBB}" type="pres">
      <dgm:prSet presAssocID="{AED39582-16B1-4A7D-9940-7DFB88129662}" presName="arrowAndChildren" presStyleCnt="0"/>
      <dgm:spPr/>
    </dgm:pt>
    <dgm:pt modelId="{37EA58AD-2E3E-4968-8D72-510A44D70DD6}" type="pres">
      <dgm:prSet presAssocID="{AED39582-16B1-4A7D-9940-7DFB88129662}" presName="parentTextArrow" presStyleLbl="node1" presStyleIdx="1" presStyleCnt="3"/>
      <dgm:spPr/>
    </dgm:pt>
    <dgm:pt modelId="{08E7500C-6F6F-4CD6-BA0D-5CB9040BB44B}" type="pres">
      <dgm:prSet presAssocID="{6A21CCBC-D695-4B30-8003-61751077C0D6}" presName="sp" presStyleCnt="0"/>
      <dgm:spPr/>
    </dgm:pt>
    <dgm:pt modelId="{C0893821-7CDE-4490-8026-43838E64F81D}" type="pres">
      <dgm:prSet presAssocID="{F69FBF8A-4154-44E2-802E-CCB2BF1F8D89}" presName="arrowAndChildren" presStyleCnt="0"/>
      <dgm:spPr/>
    </dgm:pt>
    <dgm:pt modelId="{903F298A-95BB-478A-BC75-7FC3C12203EA}" type="pres">
      <dgm:prSet presAssocID="{F69FBF8A-4154-44E2-802E-CCB2BF1F8D89}" presName="parentTextArrow" presStyleLbl="node1" presStyleIdx="2" presStyleCnt="3"/>
      <dgm:spPr/>
    </dgm:pt>
  </dgm:ptLst>
  <dgm:cxnLst>
    <dgm:cxn modelId="{070E036E-2CA9-4E75-A459-3FEA7722C73F}" type="presOf" srcId="{42F0FBA2-B511-4662-A5F3-588D089213BE}" destId="{2ACFCDF5-48DC-4CBD-9284-F749D616E638}" srcOrd="0" destOrd="0" presId="urn:microsoft.com/office/officeart/2005/8/layout/process4"/>
    <dgm:cxn modelId="{8044E357-7177-4213-8343-6312F74352B8}" srcId="{2AB99CAF-832E-4F9D-8C8B-296139555986}" destId="{AED39582-16B1-4A7D-9940-7DFB88129662}" srcOrd="1" destOrd="0" parTransId="{5B126A83-6CE5-420A-8099-7996047EAB93}" sibTransId="{35A094DF-49AB-41BA-9172-F1C005C419EF}"/>
    <dgm:cxn modelId="{1605B88A-0B9E-4A97-9F10-AED669C9A16A}" srcId="{2AB99CAF-832E-4F9D-8C8B-296139555986}" destId="{42F0FBA2-B511-4662-A5F3-588D089213BE}" srcOrd="2" destOrd="0" parTransId="{015E7228-1983-4F10-8A67-281FBD2EE59E}" sibTransId="{9D97BD4E-FC26-4DA9-9EEB-B6575140F764}"/>
    <dgm:cxn modelId="{4371E6AF-FB1A-4DDE-87FD-67177F147B49}" type="presOf" srcId="{F69FBF8A-4154-44E2-802E-CCB2BF1F8D89}" destId="{903F298A-95BB-478A-BC75-7FC3C12203EA}" srcOrd="0" destOrd="0" presId="urn:microsoft.com/office/officeart/2005/8/layout/process4"/>
    <dgm:cxn modelId="{98E4B8C1-153C-4A14-B186-56366966DA40}" type="presOf" srcId="{AED39582-16B1-4A7D-9940-7DFB88129662}" destId="{37EA58AD-2E3E-4968-8D72-510A44D70DD6}" srcOrd="0" destOrd="0" presId="urn:microsoft.com/office/officeart/2005/8/layout/process4"/>
    <dgm:cxn modelId="{B61300CC-41BC-471A-9E1D-5977CB915160}" srcId="{2AB99CAF-832E-4F9D-8C8B-296139555986}" destId="{F69FBF8A-4154-44E2-802E-CCB2BF1F8D89}" srcOrd="0" destOrd="0" parTransId="{582A7D55-B8CC-478C-BC64-21FEE97880DF}" sibTransId="{6A21CCBC-D695-4B30-8003-61751077C0D6}"/>
    <dgm:cxn modelId="{1FA87BD4-42BB-4854-B9E4-066D621E75AD}" type="presOf" srcId="{2AB99CAF-832E-4F9D-8C8B-296139555986}" destId="{DC6DFD93-D490-47FD-BD4C-C6E52CF60906}" srcOrd="0" destOrd="0" presId="urn:microsoft.com/office/officeart/2005/8/layout/process4"/>
    <dgm:cxn modelId="{4D7A7B76-E91E-4404-97FF-C42774F0D0B1}" type="presParOf" srcId="{DC6DFD93-D490-47FD-BD4C-C6E52CF60906}" destId="{160A2C6D-0B56-4D85-ABA7-F199578EB401}" srcOrd="0" destOrd="0" presId="urn:microsoft.com/office/officeart/2005/8/layout/process4"/>
    <dgm:cxn modelId="{372CB349-094D-4E3A-B10C-C1225FE44B17}" type="presParOf" srcId="{160A2C6D-0B56-4D85-ABA7-F199578EB401}" destId="{2ACFCDF5-48DC-4CBD-9284-F749D616E638}" srcOrd="0" destOrd="0" presId="urn:microsoft.com/office/officeart/2005/8/layout/process4"/>
    <dgm:cxn modelId="{BB306FC5-C5BF-4446-9C95-A56941D79A93}" type="presParOf" srcId="{DC6DFD93-D490-47FD-BD4C-C6E52CF60906}" destId="{CE26F8B1-3852-4528-BE01-1AC25D317363}" srcOrd="1" destOrd="0" presId="urn:microsoft.com/office/officeart/2005/8/layout/process4"/>
    <dgm:cxn modelId="{727ADF09-69E2-450C-A5CB-1DB64B0C43A8}" type="presParOf" srcId="{DC6DFD93-D490-47FD-BD4C-C6E52CF60906}" destId="{6719D647-82D2-44AC-A889-A802580FFBBB}" srcOrd="2" destOrd="0" presId="urn:microsoft.com/office/officeart/2005/8/layout/process4"/>
    <dgm:cxn modelId="{869F4554-812E-416E-83CC-5559C3694211}" type="presParOf" srcId="{6719D647-82D2-44AC-A889-A802580FFBBB}" destId="{37EA58AD-2E3E-4968-8D72-510A44D70DD6}" srcOrd="0" destOrd="0" presId="urn:microsoft.com/office/officeart/2005/8/layout/process4"/>
    <dgm:cxn modelId="{2EDFCDA5-4EC3-4329-AF9F-3EE2AD8308B6}" type="presParOf" srcId="{DC6DFD93-D490-47FD-BD4C-C6E52CF60906}" destId="{08E7500C-6F6F-4CD6-BA0D-5CB9040BB44B}" srcOrd="3" destOrd="0" presId="urn:microsoft.com/office/officeart/2005/8/layout/process4"/>
    <dgm:cxn modelId="{3A73CEE9-11C1-41DB-A0A7-532AEC9CB678}" type="presParOf" srcId="{DC6DFD93-D490-47FD-BD4C-C6E52CF60906}" destId="{C0893821-7CDE-4490-8026-43838E64F81D}" srcOrd="4" destOrd="0" presId="urn:microsoft.com/office/officeart/2005/8/layout/process4"/>
    <dgm:cxn modelId="{B5F58CFD-55E8-4E09-B7D2-0B76D2F6B9C7}" type="presParOf" srcId="{C0893821-7CDE-4490-8026-43838E64F81D}" destId="{903F298A-95BB-478A-BC75-7FC3C12203E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7B9CF3-BAD2-4CEF-A75A-8EA5985C127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FD3F3E5-746E-43FA-B25F-B2AA10AE6AE8}">
      <dgm:prSet/>
      <dgm:spPr/>
      <dgm:t>
        <a:bodyPr/>
        <a:lstStyle/>
        <a:p>
          <a:r>
            <a:rPr lang="en-US" b="0" i="0"/>
            <a:t>Are based on: the patient sleep history, other medical and mental illnesses, and substance use. </a:t>
          </a:r>
          <a:endParaRPr lang="en-US"/>
        </a:p>
      </dgm:t>
    </dgm:pt>
    <dgm:pt modelId="{41A2E219-F235-4CF6-B22A-716710096A63}" type="parTrans" cxnId="{4697951D-817C-4379-863D-107BC6964E41}">
      <dgm:prSet/>
      <dgm:spPr/>
      <dgm:t>
        <a:bodyPr/>
        <a:lstStyle/>
        <a:p>
          <a:endParaRPr lang="en-US"/>
        </a:p>
      </dgm:t>
    </dgm:pt>
    <dgm:pt modelId="{A1296FC9-4C00-4E0A-8CAC-A9B312127ACD}" type="sibTrans" cxnId="{4697951D-817C-4379-863D-107BC6964E41}">
      <dgm:prSet/>
      <dgm:spPr/>
      <dgm:t>
        <a:bodyPr/>
        <a:lstStyle/>
        <a:p>
          <a:endParaRPr lang="en-US"/>
        </a:p>
      </dgm:t>
    </dgm:pt>
    <dgm:pt modelId="{C0B4D268-DA9F-4D75-864B-B9AFD2339CFD}">
      <dgm:prSet/>
      <dgm:spPr/>
      <dgm:t>
        <a:bodyPr/>
        <a:lstStyle/>
        <a:p>
          <a:r>
            <a:rPr lang="en-US" b="0" i="0"/>
            <a:t>Tools used are Consensus Sleep Diary, </a:t>
          </a:r>
          <a:endParaRPr lang="en-US"/>
        </a:p>
      </dgm:t>
    </dgm:pt>
    <dgm:pt modelId="{3E1F8653-FF78-4E12-BA31-C88BE7276996}" type="parTrans" cxnId="{BD3953B1-EF8F-45C1-85E5-56F93F69EE6F}">
      <dgm:prSet/>
      <dgm:spPr/>
      <dgm:t>
        <a:bodyPr/>
        <a:lstStyle/>
        <a:p>
          <a:endParaRPr lang="en-US"/>
        </a:p>
      </dgm:t>
    </dgm:pt>
    <dgm:pt modelId="{F3C6C076-3F83-4376-968B-EA1CDD1B502C}" type="sibTrans" cxnId="{BD3953B1-EF8F-45C1-85E5-56F93F69EE6F}">
      <dgm:prSet/>
      <dgm:spPr/>
      <dgm:t>
        <a:bodyPr/>
        <a:lstStyle/>
        <a:p>
          <a:endParaRPr lang="en-US"/>
        </a:p>
      </dgm:t>
    </dgm:pt>
    <dgm:pt modelId="{1B39B06C-9EE7-4477-B99E-2B9EA5E18772}">
      <dgm:prSet/>
      <dgm:spPr/>
      <dgm:t>
        <a:bodyPr/>
        <a:lstStyle/>
        <a:p>
          <a:r>
            <a:rPr lang="en-US" b="0" i="0"/>
            <a:t>The Epworth Sleepiness Scale (ESS), </a:t>
          </a:r>
          <a:endParaRPr lang="en-US"/>
        </a:p>
      </dgm:t>
    </dgm:pt>
    <dgm:pt modelId="{5ABF5D92-4457-471C-964B-8E5998D96E8A}" type="parTrans" cxnId="{5DF8040A-4F83-42E4-92D7-8983EBEA802A}">
      <dgm:prSet/>
      <dgm:spPr/>
      <dgm:t>
        <a:bodyPr/>
        <a:lstStyle/>
        <a:p>
          <a:endParaRPr lang="en-US"/>
        </a:p>
      </dgm:t>
    </dgm:pt>
    <dgm:pt modelId="{56F54115-D79A-4C6D-8694-9BAC07D29779}" type="sibTrans" cxnId="{5DF8040A-4F83-42E4-92D7-8983EBEA802A}">
      <dgm:prSet/>
      <dgm:spPr/>
      <dgm:t>
        <a:bodyPr/>
        <a:lstStyle/>
        <a:p>
          <a:endParaRPr lang="en-US"/>
        </a:p>
      </dgm:t>
    </dgm:pt>
    <dgm:pt modelId="{AE390081-4E08-4A8A-9E07-0C556EB7F297}">
      <dgm:prSet/>
      <dgm:spPr/>
      <dgm:t>
        <a:bodyPr/>
        <a:lstStyle/>
        <a:p>
          <a:r>
            <a:rPr lang="en-US" b="0" i="0"/>
            <a:t>Insomnia Severity Index (ISI) </a:t>
          </a:r>
          <a:endParaRPr lang="en-US"/>
        </a:p>
      </dgm:t>
    </dgm:pt>
    <dgm:pt modelId="{4FBBD850-C4D3-434F-81DF-FBB8431E113F}" type="parTrans" cxnId="{86573643-378E-40E4-8DE9-548539683664}">
      <dgm:prSet/>
      <dgm:spPr/>
      <dgm:t>
        <a:bodyPr/>
        <a:lstStyle/>
        <a:p>
          <a:endParaRPr lang="en-US"/>
        </a:p>
      </dgm:t>
    </dgm:pt>
    <dgm:pt modelId="{B4DA994A-5F3C-499E-A15B-9212F04BCD42}" type="sibTrans" cxnId="{86573643-378E-40E4-8DE9-548539683664}">
      <dgm:prSet/>
      <dgm:spPr/>
      <dgm:t>
        <a:bodyPr/>
        <a:lstStyle/>
        <a:p>
          <a:endParaRPr lang="en-US"/>
        </a:p>
      </dgm:t>
    </dgm:pt>
    <dgm:pt modelId="{FFCE05E4-C0D3-4779-8F7C-62F20B18865A}">
      <dgm:prSet/>
      <dgm:spPr/>
      <dgm:t>
        <a:bodyPr/>
        <a:lstStyle/>
        <a:p>
          <a:r>
            <a:rPr lang="en-US" b="0" i="0"/>
            <a:t>and Dysfunctional Beliefs and Attitudes About Sleep Scale ( DBAS).</a:t>
          </a:r>
          <a:endParaRPr lang="en-US"/>
        </a:p>
      </dgm:t>
    </dgm:pt>
    <dgm:pt modelId="{4FF08AC4-8AAC-4F54-8A41-C70AD8AFD8CE}" type="parTrans" cxnId="{157A6559-E828-4BDC-B19C-0468BBAD05BA}">
      <dgm:prSet/>
      <dgm:spPr/>
      <dgm:t>
        <a:bodyPr/>
        <a:lstStyle/>
        <a:p>
          <a:endParaRPr lang="en-US"/>
        </a:p>
      </dgm:t>
    </dgm:pt>
    <dgm:pt modelId="{D3A3DB29-5314-4EFC-BA74-74034A5388EE}" type="sibTrans" cxnId="{157A6559-E828-4BDC-B19C-0468BBAD05BA}">
      <dgm:prSet/>
      <dgm:spPr/>
      <dgm:t>
        <a:bodyPr/>
        <a:lstStyle/>
        <a:p>
          <a:endParaRPr lang="en-US"/>
        </a:p>
      </dgm:t>
    </dgm:pt>
    <dgm:pt modelId="{6F7FF45A-97E3-4469-B4A3-1D378624B5FF}" type="pres">
      <dgm:prSet presAssocID="{927B9CF3-BAD2-4CEF-A75A-8EA5985C127B}" presName="linear" presStyleCnt="0">
        <dgm:presLayoutVars>
          <dgm:animLvl val="lvl"/>
          <dgm:resizeHandles val="exact"/>
        </dgm:presLayoutVars>
      </dgm:prSet>
      <dgm:spPr/>
    </dgm:pt>
    <dgm:pt modelId="{E87420F8-B6F9-48EA-A557-E8E4E5C31043}" type="pres">
      <dgm:prSet presAssocID="{5FD3F3E5-746E-43FA-B25F-B2AA10AE6AE8}" presName="parentText" presStyleLbl="node1" presStyleIdx="0" presStyleCnt="5">
        <dgm:presLayoutVars>
          <dgm:chMax val="0"/>
          <dgm:bulletEnabled val="1"/>
        </dgm:presLayoutVars>
      </dgm:prSet>
      <dgm:spPr/>
    </dgm:pt>
    <dgm:pt modelId="{14EA7845-8621-4418-9F6D-5AD823DD27F1}" type="pres">
      <dgm:prSet presAssocID="{A1296FC9-4C00-4E0A-8CAC-A9B312127ACD}" presName="spacer" presStyleCnt="0"/>
      <dgm:spPr/>
    </dgm:pt>
    <dgm:pt modelId="{805EB0B7-2789-42E1-89B9-179A52BEB623}" type="pres">
      <dgm:prSet presAssocID="{C0B4D268-DA9F-4D75-864B-B9AFD2339CFD}" presName="parentText" presStyleLbl="node1" presStyleIdx="1" presStyleCnt="5">
        <dgm:presLayoutVars>
          <dgm:chMax val="0"/>
          <dgm:bulletEnabled val="1"/>
        </dgm:presLayoutVars>
      </dgm:prSet>
      <dgm:spPr/>
    </dgm:pt>
    <dgm:pt modelId="{A193B4A9-15EB-4D7F-90C0-4E04C8E990C9}" type="pres">
      <dgm:prSet presAssocID="{F3C6C076-3F83-4376-968B-EA1CDD1B502C}" presName="spacer" presStyleCnt="0"/>
      <dgm:spPr/>
    </dgm:pt>
    <dgm:pt modelId="{9C991740-A295-41B4-8C6E-8B21D88A69B6}" type="pres">
      <dgm:prSet presAssocID="{1B39B06C-9EE7-4477-B99E-2B9EA5E18772}" presName="parentText" presStyleLbl="node1" presStyleIdx="2" presStyleCnt="5">
        <dgm:presLayoutVars>
          <dgm:chMax val="0"/>
          <dgm:bulletEnabled val="1"/>
        </dgm:presLayoutVars>
      </dgm:prSet>
      <dgm:spPr/>
    </dgm:pt>
    <dgm:pt modelId="{B504FE53-E96B-474A-90C0-5ED82FE5442D}" type="pres">
      <dgm:prSet presAssocID="{56F54115-D79A-4C6D-8694-9BAC07D29779}" presName="spacer" presStyleCnt="0"/>
      <dgm:spPr/>
    </dgm:pt>
    <dgm:pt modelId="{53091059-6520-4AAB-BC3A-6A18A431764D}" type="pres">
      <dgm:prSet presAssocID="{AE390081-4E08-4A8A-9E07-0C556EB7F297}" presName="parentText" presStyleLbl="node1" presStyleIdx="3" presStyleCnt="5">
        <dgm:presLayoutVars>
          <dgm:chMax val="0"/>
          <dgm:bulletEnabled val="1"/>
        </dgm:presLayoutVars>
      </dgm:prSet>
      <dgm:spPr/>
    </dgm:pt>
    <dgm:pt modelId="{07DAE6DC-9AFE-4AE0-BF40-FB4674A254A8}" type="pres">
      <dgm:prSet presAssocID="{B4DA994A-5F3C-499E-A15B-9212F04BCD42}" presName="spacer" presStyleCnt="0"/>
      <dgm:spPr/>
    </dgm:pt>
    <dgm:pt modelId="{457D97D1-E664-4D85-AC6C-124EF6010C05}" type="pres">
      <dgm:prSet presAssocID="{FFCE05E4-C0D3-4779-8F7C-62F20B18865A}" presName="parentText" presStyleLbl="node1" presStyleIdx="4" presStyleCnt="5">
        <dgm:presLayoutVars>
          <dgm:chMax val="0"/>
          <dgm:bulletEnabled val="1"/>
        </dgm:presLayoutVars>
      </dgm:prSet>
      <dgm:spPr/>
    </dgm:pt>
  </dgm:ptLst>
  <dgm:cxnLst>
    <dgm:cxn modelId="{5DF8040A-4F83-42E4-92D7-8983EBEA802A}" srcId="{927B9CF3-BAD2-4CEF-A75A-8EA5985C127B}" destId="{1B39B06C-9EE7-4477-B99E-2B9EA5E18772}" srcOrd="2" destOrd="0" parTransId="{5ABF5D92-4457-471C-964B-8E5998D96E8A}" sibTransId="{56F54115-D79A-4C6D-8694-9BAC07D29779}"/>
    <dgm:cxn modelId="{F9BD3911-D52A-4D5F-BAFA-520964435C56}" type="presOf" srcId="{C0B4D268-DA9F-4D75-864B-B9AFD2339CFD}" destId="{805EB0B7-2789-42E1-89B9-179A52BEB623}" srcOrd="0" destOrd="0" presId="urn:microsoft.com/office/officeart/2005/8/layout/vList2"/>
    <dgm:cxn modelId="{4697951D-817C-4379-863D-107BC6964E41}" srcId="{927B9CF3-BAD2-4CEF-A75A-8EA5985C127B}" destId="{5FD3F3E5-746E-43FA-B25F-B2AA10AE6AE8}" srcOrd="0" destOrd="0" parTransId="{41A2E219-F235-4CF6-B22A-716710096A63}" sibTransId="{A1296FC9-4C00-4E0A-8CAC-A9B312127ACD}"/>
    <dgm:cxn modelId="{86573643-378E-40E4-8DE9-548539683664}" srcId="{927B9CF3-BAD2-4CEF-A75A-8EA5985C127B}" destId="{AE390081-4E08-4A8A-9E07-0C556EB7F297}" srcOrd="3" destOrd="0" parTransId="{4FBBD850-C4D3-434F-81DF-FBB8431E113F}" sibTransId="{B4DA994A-5F3C-499E-A15B-9212F04BCD42}"/>
    <dgm:cxn modelId="{31971048-51EE-4F66-898C-CA9A44AB39B3}" type="presOf" srcId="{AE390081-4E08-4A8A-9E07-0C556EB7F297}" destId="{53091059-6520-4AAB-BC3A-6A18A431764D}" srcOrd="0" destOrd="0" presId="urn:microsoft.com/office/officeart/2005/8/layout/vList2"/>
    <dgm:cxn modelId="{157A6559-E828-4BDC-B19C-0468BBAD05BA}" srcId="{927B9CF3-BAD2-4CEF-A75A-8EA5985C127B}" destId="{FFCE05E4-C0D3-4779-8F7C-62F20B18865A}" srcOrd="4" destOrd="0" parTransId="{4FF08AC4-8AAC-4F54-8A41-C70AD8AFD8CE}" sibTransId="{D3A3DB29-5314-4EFC-BA74-74034A5388EE}"/>
    <dgm:cxn modelId="{D23C849B-27E6-4245-B71D-4C1BA60C47B5}" type="presOf" srcId="{FFCE05E4-C0D3-4779-8F7C-62F20B18865A}" destId="{457D97D1-E664-4D85-AC6C-124EF6010C05}" srcOrd="0" destOrd="0" presId="urn:microsoft.com/office/officeart/2005/8/layout/vList2"/>
    <dgm:cxn modelId="{53A4CF9C-F650-4BC9-B671-C92696381F0A}" type="presOf" srcId="{927B9CF3-BAD2-4CEF-A75A-8EA5985C127B}" destId="{6F7FF45A-97E3-4469-B4A3-1D378624B5FF}" srcOrd="0" destOrd="0" presId="urn:microsoft.com/office/officeart/2005/8/layout/vList2"/>
    <dgm:cxn modelId="{BD3953B1-EF8F-45C1-85E5-56F93F69EE6F}" srcId="{927B9CF3-BAD2-4CEF-A75A-8EA5985C127B}" destId="{C0B4D268-DA9F-4D75-864B-B9AFD2339CFD}" srcOrd="1" destOrd="0" parTransId="{3E1F8653-FF78-4E12-BA31-C88BE7276996}" sibTransId="{F3C6C076-3F83-4376-968B-EA1CDD1B502C}"/>
    <dgm:cxn modelId="{B85F67D1-D9C6-4CB0-AF52-F58ED2F8E53D}" type="presOf" srcId="{5FD3F3E5-746E-43FA-B25F-B2AA10AE6AE8}" destId="{E87420F8-B6F9-48EA-A557-E8E4E5C31043}" srcOrd="0" destOrd="0" presId="urn:microsoft.com/office/officeart/2005/8/layout/vList2"/>
    <dgm:cxn modelId="{8301C3E5-0A26-4F93-83ED-FD5653B12BD9}" type="presOf" srcId="{1B39B06C-9EE7-4477-B99E-2B9EA5E18772}" destId="{9C991740-A295-41B4-8C6E-8B21D88A69B6}" srcOrd="0" destOrd="0" presId="urn:microsoft.com/office/officeart/2005/8/layout/vList2"/>
    <dgm:cxn modelId="{D3D42C9A-F31B-4A30-9AA6-38A1E3767A6A}" type="presParOf" srcId="{6F7FF45A-97E3-4469-B4A3-1D378624B5FF}" destId="{E87420F8-B6F9-48EA-A557-E8E4E5C31043}" srcOrd="0" destOrd="0" presId="urn:microsoft.com/office/officeart/2005/8/layout/vList2"/>
    <dgm:cxn modelId="{852BBF0A-8572-4169-BC53-E824ACCEAFF7}" type="presParOf" srcId="{6F7FF45A-97E3-4469-B4A3-1D378624B5FF}" destId="{14EA7845-8621-4418-9F6D-5AD823DD27F1}" srcOrd="1" destOrd="0" presId="urn:microsoft.com/office/officeart/2005/8/layout/vList2"/>
    <dgm:cxn modelId="{3E52048F-3D96-4EC7-9895-3388703E1A7D}" type="presParOf" srcId="{6F7FF45A-97E3-4469-B4A3-1D378624B5FF}" destId="{805EB0B7-2789-42E1-89B9-179A52BEB623}" srcOrd="2" destOrd="0" presId="urn:microsoft.com/office/officeart/2005/8/layout/vList2"/>
    <dgm:cxn modelId="{1CD93346-72F3-4DA6-86CF-92A58FCDAACA}" type="presParOf" srcId="{6F7FF45A-97E3-4469-B4A3-1D378624B5FF}" destId="{A193B4A9-15EB-4D7F-90C0-4E04C8E990C9}" srcOrd="3" destOrd="0" presId="urn:microsoft.com/office/officeart/2005/8/layout/vList2"/>
    <dgm:cxn modelId="{6E12DE7A-D3C7-407E-BAB2-02CEB95DB325}" type="presParOf" srcId="{6F7FF45A-97E3-4469-B4A3-1D378624B5FF}" destId="{9C991740-A295-41B4-8C6E-8B21D88A69B6}" srcOrd="4" destOrd="0" presId="urn:microsoft.com/office/officeart/2005/8/layout/vList2"/>
    <dgm:cxn modelId="{8B2D9ADB-D384-4BDF-A1BD-6005E3A63BC0}" type="presParOf" srcId="{6F7FF45A-97E3-4469-B4A3-1D378624B5FF}" destId="{B504FE53-E96B-474A-90C0-5ED82FE5442D}" srcOrd="5" destOrd="0" presId="urn:microsoft.com/office/officeart/2005/8/layout/vList2"/>
    <dgm:cxn modelId="{6D402C70-6A9F-458D-9165-D0854BBD4BAB}" type="presParOf" srcId="{6F7FF45A-97E3-4469-B4A3-1D378624B5FF}" destId="{53091059-6520-4AAB-BC3A-6A18A431764D}" srcOrd="6" destOrd="0" presId="urn:microsoft.com/office/officeart/2005/8/layout/vList2"/>
    <dgm:cxn modelId="{6556521F-DEBD-4F87-B2E5-916DB9AD368F}" type="presParOf" srcId="{6F7FF45A-97E3-4469-B4A3-1D378624B5FF}" destId="{07DAE6DC-9AFE-4AE0-BF40-FB4674A254A8}" srcOrd="7" destOrd="0" presId="urn:microsoft.com/office/officeart/2005/8/layout/vList2"/>
    <dgm:cxn modelId="{8DA3A8AB-751E-4CA5-85C6-3B11E2FFA69E}" type="presParOf" srcId="{6F7FF45A-97E3-4469-B4A3-1D378624B5FF}" destId="{457D97D1-E664-4D85-AC6C-124EF6010C05}"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1CE470-94FF-470A-AE01-BACD64E8C4C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B12479D-5E23-431A-97F6-2912BB2C709D}">
      <dgm:prSet/>
      <dgm:spPr/>
      <dgm:t>
        <a:bodyPr/>
        <a:lstStyle/>
        <a:p>
          <a:r>
            <a:rPr lang="en-US" b="0" i="0" baseline="0"/>
            <a:t>Insomnia can appear as a primary disorder or a subsequent symptom of another sleep disorder:</a:t>
          </a:r>
          <a:endParaRPr lang="en-US"/>
        </a:p>
      </dgm:t>
    </dgm:pt>
    <dgm:pt modelId="{AE9CCE72-9645-4B0C-80B4-48539016B54A}" type="parTrans" cxnId="{1CE11707-B1EF-4D23-90A7-1DFBDE23EABB}">
      <dgm:prSet/>
      <dgm:spPr/>
      <dgm:t>
        <a:bodyPr/>
        <a:lstStyle/>
        <a:p>
          <a:endParaRPr lang="en-US"/>
        </a:p>
      </dgm:t>
    </dgm:pt>
    <dgm:pt modelId="{20D6DCA7-8967-4D6A-97E9-17ACB63ABC53}" type="sibTrans" cxnId="{1CE11707-B1EF-4D23-90A7-1DFBDE23EABB}">
      <dgm:prSet/>
      <dgm:spPr/>
      <dgm:t>
        <a:bodyPr/>
        <a:lstStyle/>
        <a:p>
          <a:endParaRPr lang="en-US"/>
        </a:p>
      </dgm:t>
    </dgm:pt>
    <dgm:pt modelId="{A6F69C93-A380-46FA-B014-1B011729AE13}">
      <dgm:prSet/>
      <dgm:spPr/>
      <dgm:t>
        <a:bodyPr/>
        <a:lstStyle/>
        <a:p>
          <a:r>
            <a:rPr lang="en-US" b="0" i="0" baseline="0" dirty="0"/>
            <a:t>Obstructive sleep apnea [OSA] </a:t>
          </a:r>
          <a:endParaRPr lang="en-US" dirty="0"/>
        </a:p>
      </dgm:t>
    </dgm:pt>
    <dgm:pt modelId="{F6700AAB-DEFF-4413-A46A-DC04A6BC97D3}" type="parTrans" cxnId="{2A1EC2B2-82B7-4412-8334-A28A6252A669}">
      <dgm:prSet/>
      <dgm:spPr/>
      <dgm:t>
        <a:bodyPr/>
        <a:lstStyle/>
        <a:p>
          <a:endParaRPr lang="en-US"/>
        </a:p>
      </dgm:t>
    </dgm:pt>
    <dgm:pt modelId="{5D06504C-FD2F-4211-AD51-21B9630435F3}" type="sibTrans" cxnId="{2A1EC2B2-82B7-4412-8334-A28A6252A669}">
      <dgm:prSet/>
      <dgm:spPr/>
      <dgm:t>
        <a:bodyPr/>
        <a:lstStyle/>
        <a:p>
          <a:endParaRPr lang="en-US"/>
        </a:p>
      </dgm:t>
    </dgm:pt>
    <dgm:pt modelId="{FCBEE283-D1D9-4433-A440-F7AB53DF3A3F}">
      <dgm:prSet/>
      <dgm:spPr/>
      <dgm:t>
        <a:bodyPr/>
        <a:lstStyle/>
        <a:p>
          <a:r>
            <a:rPr lang="en-US" b="0" i="0" baseline="0" dirty="0"/>
            <a:t>restless legs syndrome [RLS])</a:t>
          </a:r>
          <a:endParaRPr lang="en-US" dirty="0"/>
        </a:p>
      </dgm:t>
    </dgm:pt>
    <dgm:pt modelId="{F7C66ADE-6AB8-485F-AABA-A78226D57538}" type="parTrans" cxnId="{61DFA05C-DE6E-4E48-9498-BAC1AEE9B0F7}">
      <dgm:prSet/>
      <dgm:spPr/>
      <dgm:t>
        <a:bodyPr/>
        <a:lstStyle/>
        <a:p>
          <a:endParaRPr lang="en-US"/>
        </a:p>
      </dgm:t>
    </dgm:pt>
    <dgm:pt modelId="{187F3E5E-0E32-48A7-A100-E9FCF13115EE}" type="sibTrans" cxnId="{61DFA05C-DE6E-4E48-9498-BAC1AEE9B0F7}">
      <dgm:prSet/>
      <dgm:spPr/>
      <dgm:t>
        <a:bodyPr/>
        <a:lstStyle/>
        <a:p>
          <a:endParaRPr lang="en-US"/>
        </a:p>
      </dgm:t>
    </dgm:pt>
    <dgm:pt modelId="{907C469E-ECDD-4ADF-BFC2-C850503E692D}">
      <dgm:prSet/>
      <dgm:spPr/>
      <dgm:t>
        <a:bodyPr/>
        <a:lstStyle/>
        <a:p>
          <a:r>
            <a:rPr lang="en-US" b="0" i="0" baseline="0" dirty="0"/>
            <a:t>periodic leg movements during sleep [PLMS]</a:t>
          </a:r>
          <a:endParaRPr lang="en-US" dirty="0"/>
        </a:p>
      </dgm:t>
    </dgm:pt>
    <dgm:pt modelId="{B92F558A-54F0-437A-B9A3-2BC7FAA8E4D9}" type="parTrans" cxnId="{B3A007EA-B3DA-4075-90F0-F181A9217AF3}">
      <dgm:prSet/>
      <dgm:spPr/>
      <dgm:t>
        <a:bodyPr/>
        <a:lstStyle/>
        <a:p>
          <a:endParaRPr lang="en-US"/>
        </a:p>
      </dgm:t>
    </dgm:pt>
    <dgm:pt modelId="{C6B1E23F-5CEE-492C-947F-DA194FAA11E0}" type="sibTrans" cxnId="{B3A007EA-B3DA-4075-90F0-F181A9217AF3}">
      <dgm:prSet/>
      <dgm:spPr/>
      <dgm:t>
        <a:bodyPr/>
        <a:lstStyle/>
        <a:p>
          <a:endParaRPr lang="en-US"/>
        </a:p>
      </dgm:t>
    </dgm:pt>
    <dgm:pt modelId="{E4B8AB6A-BBA1-47A2-9EE0-7348478010E4}">
      <dgm:prSet/>
      <dgm:spPr/>
      <dgm:t>
        <a:bodyPr/>
        <a:lstStyle/>
        <a:p>
          <a:r>
            <a:rPr lang="en-US" b="0" i="0" baseline="0" dirty="0"/>
            <a:t>or another comorbid disorder: anxiety, depression, nightmares, panic, bipolar, OCD, ADHD,…. </a:t>
          </a:r>
          <a:endParaRPr lang="en-US" dirty="0"/>
        </a:p>
      </dgm:t>
    </dgm:pt>
    <dgm:pt modelId="{AAB7D453-4ED6-47DF-8C7E-DDF5EF8E531A}" type="parTrans" cxnId="{1765BEAA-41C3-49F4-9EA0-110567E38296}">
      <dgm:prSet/>
      <dgm:spPr/>
      <dgm:t>
        <a:bodyPr/>
        <a:lstStyle/>
        <a:p>
          <a:endParaRPr lang="en-US"/>
        </a:p>
      </dgm:t>
    </dgm:pt>
    <dgm:pt modelId="{F166CBB4-50F2-4902-8D22-33C75099C26D}" type="sibTrans" cxnId="{1765BEAA-41C3-49F4-9EA0-110567E38296}">
      <dgm:prSet/>
      <dgm:spPr/>
      <dgm:t>
        <a:bodyPr/>
        <a:lstStyle/>
        <a:p>
          <a:endParaRPr lang="en-US"/>
        </a:p>
      </dgm:t>
    </dgm:pt>
    <dgm:pt modelId="{95292436-B418-468C-A524-FDC7CC049077}" type="pres">
      <dgm:prSet presAssocID="{581CE470-94FF-470A-AE01-BACD64E8C4CC}" presName="linear" presStyleCnt="0">
        <dgm:presLayoutVars>
          <dgm:animLvl val="lvl"/>
          <dgm:resizeHandles val="exact"/>
        </dgm:presLayoutVars>
      </dgm:prSet>
      <dgm:spPr/>
    </dgm:pt>
    <dgm:pt modelId="{36793C26-DAE6-4A3A-B849-954D702E26CF}" type="pres">
      <dgm:prSet presAssocID="{5B12479D-5E23-431A-97F6-2912BB2C709D}" presName="parentText" presStyleLbl="node1" presStyleIdx="0" presStyleCnt="5">
        <dgm:presLayoutVars>
          <dgm:chMax val="0"/>
          <dgm:bulletEnabled val="1"/>
        </dgm:presLayoutVars>
      </dgm:prSet>
      <dgm:spPr/>
    </dgm:pt>
    <dgm:pt modelId="{9A1DE95D-9816-4AE3-9FC4-0D9211214DAA}" type="pres">
      <dgm:prSet presAssocID="{20D6DCA7-8967-4D6A-97E9-17ACB63ABC53}" presName="spacer" presStyleCnt="0"/>
      <dgm:spPr/>
    </dgm:pt>
    <dgm:pt modelId="{655A881C-ABDE-4A86-8596-6638533A1208}" type="pres">
      <dgm:prSet presAssocID="{A6F69C93-A380-46FA-B014-1B011729AE13}" presName="parentText" presStyleLbl="node1" presStyleIdx="1" presStyleCnt="5">
        <dgm:presLayoutVars>
          <dgm:chMax val="0"/>
          <dgm:bulletEnabled val="1"/>
        </dgm:presLayoutVars>
      </dgm:prSet>
      <dgm:spPr/>
    </dgm:pt>
    <dgm:pt modelId="{8E2F0171-386E-4726-AB42-097CFF506E81}" type="pres">
      <dgm:prSet presAssocID="{5D06504C-FD2F-4211-AD51-21B9630435F3}" presName="spacer" presStyleCnt="0"/>
      <dgm:spPr/>
    </dgm:pt>
    <dgm:pt modelId="{D9088DA9-A16C-4C09-B154-EBC31D5E103A}" type="pres">
      <dgm:prSet presAssocID="{FCBEE283-D1D9-4433-A440-F7AB53DF3A3F}" presName="parentText" presStyleLbl="node1" presStyleIdx="2" presStyleCnt="5">
        <dgm:presLayoutVars>
          <dgm:chMax val="0"/>
          <dgm:bulletEnabled val="1"/>
        </dgm:presLayoutVars>
      </dgm:prSet>
      <dgm:spPr/>
    </dgm:pt>
    <dgm:pt modelId="{3C0A83D4-353E-420F-9D06-8425CFD7F6A9}" type="pres">
      <dgm:prSet presAssocID="{187F3E5E-0E32-48A7-A100-E9FCF13115EE}" presName="spacer" presStyleCnt="0"/>
      <dgm:spPr/>
    </dgm:pt>
    <dgm:pt modelId="{1E341055-116B-4908-BF00-44928D4BB286}" type="pres">
      <dgm:prSet presAssocID="{907C469E-ECDD-4ADF-BFC2-C850503E692D}" presName="parentText" presStyleLbl="node1" presStyleIdx="3" presStyleCnt="5">
        <dgm:presLayoutVars>
          <dgm:chMax val="0"/>
          <dgm:bulletEnabled val="1"/>
        </dgm:presLayoutVars>
      </dgm:prSet>
      <dgm:spPr/>
    </dgm:pt>
    <dgm:pt modelId="{A076CB10-CCA9-4A8D-BC96-73B12FB72140}" type="pres">
      <dgm:prSet presAssocID="{C6B1E23F-5CEE-492C-947F-DA194FAA11E0}" presName="spacer" presStyleCnt="0"/>
      <dgm:spPr/>
    </dgm:pt>
    <dgm:pt modelId="{87DBBB8E-82B1-491F-A894-7162D66F6665}" type="pres">
      <dgm:prSet presAssocID="{E4B8AB6A-BBA1-47A2-9EE0-7348478010E4}" presName="parentText" presStyleLbl="node1" presStyleIdx="4" presStyleCnt="5">
        <dgm:presLayoutVars>
          <dgm:chMax val="0"/>
          <dgm:bulletEnabled val="1"/>
        </dgm:presLayoutVars>
      </dgm:prSet>
      <dgm:spPr/>
    </dgm:pt>
  </dgm:ptLst>
  <dgm:cxnLst>
    <dgm:cxn modelId="{1CE11707-B1EF-4D23-90A7-1DFBDE23EABB}" srcId="{581CE470-94FF-470A-AE01-BACD64E8C4CC}" destId="{5B12479D-5E23-431A-97F6-2912BB2C709D}" srcOrd="0" destOrd="0" parTransId="{AE9CCE72-9645-4B0C-80B4-48539016B54A}" sibTransId="{20D6DCA7-8967-4D6A-97E9-17ACB63ABC53}"/>
    <dgm:cxn modelId="{E1561D0F-C238-4DDA-9786-27855374BFE3}" type="presOf" srcId="{581CE470-94FF-470A-AE01-BACD64E8C4CC}" destId="{95292436-B418-468C-A524-FDC7CC049077}" srcOrd="0" destOrd="0" presId="urn:microsoft.com/office/officeart/2005/8/layout/vList2"/>
    <dgm:cxn modelId="{61DFA05C-DE6E-4E48-9498-BAC1AEE9B0F7}" srcId="{581CE470-94FF-470A-AE01-BACD64E8C4CC}" destId="{FCBEE283-D1D9-4433-A440-F7AB53DF3A3F}" srcOrd="2" destOrd="0" parTransId="{F7C66ADE-6AB8-485F-AABA-A78226D57538}" sibTransId="{187F3E5E-0E32-48A7-A100-E9FCF13115EE}"/>
    <dgm:cxn modelId="{6E9C1E64-B59D-402A-B602-4D3E37788ACF}" type="presOf" srcId="{A6F69C93-A380-46FA-B014-1B011729AE13}" destId="{655A881C-ABDE-4A86-8596-6638533A1208}" srcOrd="0" destOrd="0" presId="urn:microsoft.com/office/officeart/2005/8/layout/vList2"/>
    <dgm:cxn modelId="{48D2AF91-43E2-4FB8-A0DB-5615246F7234}" type="presOf" srcId="{5B12479D-5E23-431A-97F6-2912BB2C709D}" destId="{36793C26-DAE6-4A3A-B849-954D702E26CF}" srcOrd="0" destOrd="0" presId="urn:microsoft.com/office/officeart/2005/8/layout/vList2"/>
    <dgm:cxn modelId="{1765BEAA-41C3-49F4-9EA0-110567E38296}" srcId="{581CE470-94FF-470A-AE01-BACD64E8C4CC}" destId="{E4B8AB6A-BBA1-47A2-9EE0-7348478010E4}" srcOrd="4" destOrd="0" parTransId="{AAB7D453-4ED6-47DF-8C7E-DDF5EF8E531A}" sibTransId="{F166CBB4-50F2-4902-8D22-33C75099C26D}"/>
    <dgm:cxn modelId="{2A1EC2B2-82B7-4412-8334-A28A6252A669}" srcId="{581CE470-94FF-470A-AE01-BACD64E8C4CC}" destId="{A6F69C93-A380-46FA-B014-1B011729AE13}" srcOrd="1" destOrd="0" parTransId="{F6700AAB-DEFF-4413-A46A-DC04A6BC97D3}" sibTransId="{5D06504C-FD2F-4211-AD51-21B9630435F3}"/>
    <dgm:cxn modelId="{CCE3F4C6-4ABF-48C9-B5FC-78729A10CEA7}" type="presOf" srcId="{FCBEE283-D1D9-4433-A440-F7AB53DF3A3F}" destId="{D9088DA9-A16C-4C09-B154-EBC31D5E103A}" srcOrd="0" destOrd="0" presId="urn:microsoft.com/office/officeart/2005/8/layout/vList2"/>
    <dgm:cxn modelId="{202C62CC-21AF-4F2D-8E01-3FA7481DF652}" type="presOf" srcId="{E4B8AB6A-BBA1-47A2-9EE0-7348478010E4}" destId="{87DBBB8E-82B1-491F-A894-7162D66F6665}" srcOrd="0" destOrd="0" presId="urn:microsoft.com/office/officeart/2005/8/layout/vList2"/>
    <dgm:cxn modelId="{008278D6-3123-46C8-8721-F180632CF6B1}" type="presOf" srcId="{907C469E-ECDD-4ADF-BFC2-C850503E692D}" destId="{1E341055-116B-4908-BF00-44928D4BB286}" srcOrd="0" destOrd="0" presId="urn:microsoft.com/office/officeart/2005/8/layout/vList2"/>
    <dgm:cxn modelId="{B3A007EA-B3DA-4075-90F0-F181A9217AF3}" srcId="{581CE470-94FF-470A-AE01-BACD64E8C4CC}" destId="{907C469E-ECDD-4ADF-BFC2-C850503E692D}" srcOrd="3" destOrd="0" parTransId="{B92F558A-54F0-437A-B9A3-2BC7FAA8E4D9}" sibTransId="{C6B1E23F-5CEE-492C-947F-DA194FAA11E0}"/>
    <dgm:cxn modelId="{761010F5-2842-41CC-A60D-DFC33EE00346}" type="presParOf" srcId="{95292436-B418-468C-A524-FDC7CC049077}" destId="{36793C26-DAE6-4A3A-B849-954D702E26CF}" srcOrd="0" destOrd="0" presId="urn:microsoft.com/office/officeart/2005/8/layout/vList2"/>
    <dgm:cxn modelId="{4CE580F9-2AA4-42B7-A316-15F437436398}" type="presParOf" srcId="{95292436-B418-468C-A524-FDC7CC049077}" destId="{9A1DE95D-9816-4AE3-9FC4-0D9211214DAA}" srcOrd="1" destOrd="0" presId="urn:microsoft.com/office/officeart/2005/8/layout/vList2"/>
    <dgm:cxn modelId="{A5EBBE7E-95DC-4587-B490-48DF1ABE8376}" type="presParOf" srcId="{95292436-B418-468C-A524-FDC7CC049077}" destId="{655A881C-ABDE-4A86-8596-6638533A1208}" srcOrd="2" destOrd="0" presId="urn:microsoft.com/office/officeart/2005/8/layout/vList2"/>
    <dgm:cxn modelId="{C18BB727-E302-4D3A-87AB-45FCF45C1317}" type="presParOf" srcId="{95292436-B418-468C-A524-FDC7CC049077}" destId="{8E2F0171-386E-4726-AB42-097CFF506E81}" srcOrd="3" destOrd="0" presId="urn:microsoft.com/office/officeart/2005/8/layout/vList2"/>
    <dgm:cxn modelId="{86E1B4FB-4F31-492A-83EB-9C5B8F39425B}" type="presParOf" srcId="{95292436-B418-468C-A524-FDC7CC049077}" destId="{D9088DA9-A16C-4C09-B154-EBC31D5E103A}" srcOrd="4" destOrd="0" presId="urn:microsoft.com/office/officeart/2005/8/layout/vList2"/>
    <dgm:cxn modelId="{DF0F3608-711E-45D0-B4A7-42BCD7C758D4}" type="presParOf" srcId="{95292436-B418-468C-A524-FDC7CC049077}" destId="{3C0A83D4-353E-420F-9D06-8425CFD7F6A9}" srcOrd="5" destOrd="0" presId="urn:microsoft.com/office/officeart/2005/8/layout/vList2"/>
    <dgm:cxn modelId="{F98065CF-7E8C-45DE-84B7-12FF3C63BA9D}" type="presParOf" srcId="{95292436-B418-468C-A524-FDC7CC049077}" destId="{1E341055-116B-4908-BF00-44928D4BB286}" srcOrd="6" destOrd="0" presId="urn:microsoft.com/office/officeart/2005/8/layout/vList2"/>
    <dgm:cxn modelId="{68F840E8-BE11-4126-8E53-55992F79C76C}" type="presParOf" srcId="{95292436-B418-468C-A524-FDC7CC049077}" destId="{A076CB10-CCA9-4A8D-BC96-73B12FB72140}" srcOrd="7" destOrd="0" presId="urn:microsoft.com/office/officeart/2005/8/layout/vList2"/>
    <dgm:cxn modelId="{3D3CE54A-82F4-40C6-A431-F4A38D561DEE}" type="presParOf" srcId="{95292436-B418-468C-A524-FDC7CC049077}" destId="{87DBBB8E-82B1-491F-A894-7162D66F666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6F65E5-B3F3-4530-8479-DF8E76A112E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BEB74E75-A9D2-4D88-883C-B433557B92FD}">
      <dgm:prSet/>
      <dgm:spPr/>
      <dgm:t>
        <a:bodyPr/>
        <a:lstStyle/>
        <a:p>
          <a:r>
            <a:rPr lang="en-US" b="0" i="0"/>
            <a:t>10-30% of adults suffer from chronic insomnia </a:t>
          </a:r>
          <a:endParaRPr lang="en-US"/>
        </a:p>
      </dgm:t>
    </dgm:pt>
    <dgm:pt modelId="{EF0A2259-B398-4DA6-9514-B442A4AD6CD7}" type="parTrans" cxnId="{B595B52F-0939-4869-B5FF-A06EC5E87327}">
      <dgm:prSet/>
      <dgm:spPr/>
      <dgm:t>
        <a:bodyPr/>
        <a:lstStyle/>
        <a:p>
          <a:endParaRPr lang="en-US"/>
        </a:p>
      </dgm:t>
    </dgm:pt>
    <dgm:pt modelId="{B9BFC778-D6CD-476D-B8A0-4B4EFC21B6FE}" type="sibTrans" cxnId="{B595B52F-0939-4869-B5FF-A06EC5E87327}">
      <dgm:prSet/>
      <dgm:spPr/>
      <dgm:t>
        <a:bodyPr/>
        <a:lstStyle/>
        <a:p>
          <a:endParaRPr lang="en-US"/>
        </a:p>
      </dgm:t>
    </dgm:pt>
    <dgm:pt modelId="{583770A3-87F3-4C5E-ABCA-40EE37768E04}">
      <dgm:prSet/>
      <dgm:spPr/>
      <dgm:t>
        <a:bodyPr/>
        <a:lstStyle/>
        <a:p>
          <a:r>
            <a:rPr lang="en-US" b="0" i="0"/>
            <a:t>30-48 % of the elderly report insomnia</a:t>
          </a:r>
          <a:endParaRPr lang="en-US"/>
        </a:p>
      </dgm:t>
    </dgm:pt>
    <dgm:pt modelId="{76924CBC-F874-43B5-A9D4-D97E97DFF76C}" type="parTrans" cxnId="{103B88BD-6736-4F23-B2D6-83A65ED6F194}">
      <dgm:prSet/>
      <dgm:spPr/>
      <dgm:t>
        <a:bodyPr/>
        <a:lstStyle/>
        <a:p>
          <a:endParaRPr lang="en-US"/>
        </a:p>
      </dgm:t>
    </dgm:pt>
    <dgm:pt modelId="{CB17738F-E10C-49DE-A31B-01828EDE2CB3}" type="sibTrans" cxnId="{103B88BD-6736-4F23-B2D6-83A65ED6F194}">
      <dgm:prSet/>
      <dgm:spPr/>
      <dgm:t>
        <a:bodyPr/>
        <a:lstStyle/>
        <a:p>
          <a:endParaRPr lang="en-US"/>
        </a:p>
      </dgm:t>
    </dgm:pt>
    <dgm:pt modelId="{188B9431-0A28-4BCD-98A9-FF48682FA4FC}">
      <dgm:prSet/>
      <dgm:spPr/>
      <dgm:t>
        <a:bodyPr/>
        <a:lstStyle/>
        <a:p>
          <a:r>
            <a:rPr lang="en-US" b="0" i="0"/>
            <a:t>Women have insomnia more than men, as much as 40% more.</a:t>
          </a:r>
          <a:endParaRPr lang="en-US"/>
        </a:p>
      </dgm:t>
    </dgm:pt>
    <dgm:pt modelId="{337A1D3F-0B84-440A-A1B9-1CD346A2F4C8}" type="parTrans" cxnId="{009A75E8-D42D-4E39-959B-341D64D00085}">
      <dgm:prSet/>
      <dgm:spPr/>
      <dgm:t>
        <a:bodyPr/>
        <a:lstStyle/>
        <a:p>
          <a:endParaRPr lang="en-US"/>
        </a:p>
      </dgm:t>
    </dgm:pt>
    <dgm:pt modelId="{5B6ABBA2-6268-43EE-B1B4-01DF16837DD1}" type="sibTrans" cxnId="{009A75E8-D42D-4E39-959B-341D64D00085}">
      <dgm:prSet/>
      <dgm:spPr/>
      <dgm:t>
        <a:bodyPr/>
        <a:lstStyle/>
        <a:p>
          <a:endParaRPr lang="en-US"/>
        </a:p>
      </dgm:t>
    </dgm:pt>
    <dgm:pt modelId="{9E162F45-6E62-4954-A859-B1D7CD92CC5D}">
      <dgm:prSet/>
      <dgm:spPr/>
      <dgm:t>
        <a:bodyPr/>
        <a:lstStyle/>
        <a:p>
          <a:r>
            <a:rPr lang="en-US" b="0" i="0" u="sng"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35.2% of all adults in the U.S</a:t>
          </a:r>
          <a:r>
            <a:rPr lang="en-US" b="0" i="0" u="sng" dirty="0">
              <a:solidFill>
                <a:schemeClr val="bg1"/>
              </a:solidFill>
            </a:rPr>
            <a:t>. are </a:t>
          </a:r>
          <a:r>
            <a:rPr lang="en-US" b="0" i="0" dirty="0"/>
            <a:t>found with less than seven hours of sleep per night</a:t>
          </a:r>
          <a:endParaRPr lang="en-US" dirty="0"/>
        </a:p>
      </dgm:t>
    </dgm:pt>
    <dgm:pt modelId="{EAA9A958-B6AC-44B8-9F9D-FE07BAF3442D}" type="parTrans" cxnId="{FE804060-97F7-4C1B-A0B1-2D0586C56A3A}">
      <dgm:prSet/>
      <dgm:spPr/>
      <dgm:t>
        <a:bodyPr/>
        <a:lstStyle/>
        <a:p>
          <a:endParaRPr lang="en-US"/>
        </a:p>
      </dgm:t>
    </dgm:pt>
    <dgm:pt modelId="{5D37EBE7-32EA-4789-BBB3-8DF35948BD5F}" type="sibTrans" cxnId="{FE804060-97F7-4C1B-A0B1-2D0586C56A3A}">
      <dgm:prSet/>
      <dgm:spPr/>
      <dgm:t>
        <a:bodyPr/>
        <a:lstStyle/>
        <a:p>
          <a:endParaRPr lang="en-US"/>
        </a:p>
      </dgm:t>
    </dgm:pt>
    <dgm:pt modelId="{697C7C37-6804-43EA-8D5F-D028C5FC0FC2}" type="pres">
      <dgm:prSet presAssocID="{EC6F65E5-B3F3-4530-8479-DF8E76A112E5}" presName="diagram" presStyleCnt="0">
        <dgm:presLayoutVars>
          <dgm:dir/>
          <dgm:resizeHandles val="exact"/>
        </dgm:presLayoutVars>
      </dgm:prSet>
      <dgm:spPr/>
    </dgm:pt>
    <dgm:pt modelId="{B1FA304B-F8C0-4ED4-84CE-050882B8EE58}" type="pres">
      <dgm:prSet presAssocID="{BEB74E75-A9D2-4D88-883C-B433557B92FD}" presName="node" presStyleLbl="node1" presStyleIdx="0" presStyleCnt="4">
        <dgm:presLayoutVars>
          <dgm:bulletEnabled val="1"/>
        </dgm:presLayoutVars>
      </dgm:prSet>
      <dgm:spPr/>
    </dgm:pt>
    <dgm:pt modelId="{A846C4F4-55DA-4116-B5A8-8F14600E841E}" type="pres">
      <dgm:prSet presAssocID="{B9BFC778-D6CD-476D-B8A0-4B4EFC21B6FE}" presName="sibTrans" presStyleCnt="0"/>
      <dgm:spPr/>
    </dgm:pt>
    <dgm:pt modelId="{8A833EEB-BBC7-4D5E-BD6A-3FD35C7926BC}" type="pres">
      <dgm:prSet presAssocID="{583770A3-87F3-4C5E-ABCA-40EE37768E04}" presName="node" presStyleLbl="node1" presStyleIdx="1" presStyleCnt="4">
        <dgm:presLayoutVars>
          <dgm:bulletEnabled val="1"/>
        </dgm:presLayoutVars>
      </dgm:prSet>
      <dgm:spPr/>
    </dgm:pt>
    <dgm:pt modelId="{5BA228E7-4858-42AD-9597-BD7F4659EBE3}" type="pres">
      <dgm:prSet presAssocID="{CB17738F-E10C-49DE-A31B-01828EDE2CB3}" presName="sibTrans" presStyleCnt="0"/>
      <dgm:spPr/>
    </dgm:pt>
    <dgm:pt modelId="{CC44D41E-64AF-47DD-8F8C-BA35C61B05C5}" type="pres">
      <dgm:prSet presAssocID="{188B9431-0A28-4BCD-98A9-FF48682FA4FC}" presName="node" presStyleLbl="node1" presStyleIdx="2" presStyleCnt="4">
        <dgm:presLayoutVars>
          <dgm:bulletEnabled val="1"/>
        </dgm:presLayoutVars>
      </dgm:prSet>
      <dgm:spPr/>
    </dgm:pt>
    <dgm:pt modelId="{9F6FA854-CAB7-4A75-BBE7-291C6BD90A8F}" type="pres">
      <dgm:prSet presAssocID="{5B6ABBA2-6268-43EE-B1B4-01DF16837DD1}" presName="sibTrans" presStyleCnt="0"/>
      <dgm:spPr/>
    </dgm:pt>
    <dgm:pt modelId="{303DC67C-ADDA-4523-B0B4-391AB568BEC1}" type="pres">
      <dgm:prSet presAssocID="{9E162F45-6E62-4954-A859-B1D7CD92CC5D}" presName="node" presStyleLbl="node1" presStyleIdx="3" presStyleCnt="4">
        <dgm:presLayoutVars>
          <dgm:bulletEnabled val="1"/>
        </dgm:presLayoutVars>
      </dgm:prSet>
      <dgm:spPr/>
    </dgm:pt>
  </dgm:ptLst>
  <dgm:cxnLst>
    <dgm:cxn modelId="{B595B52F-0939-4869-B5FF-A06EC5E87327}" srcId="{EC6F65E5-B3F3-4530-8479-DF8E76A112E5}" destId="{BEB74E75-A9D2-4D88-883C-B433557B92FD}" srcOrd="0" destOrd="0" parTransId="{EF0A2259-B398-4DA6-9514-B442A4AD6CD7}" sibTransId="{B9BFC778-D6CD-476D-B8A0-4B4EFC21B6FE}"/>
    <dgm:cxn modelId="{37B93A3C-DB1C-4618-86F1-130C3C058B77}" type="presOf" srcId="{188B9431-0A28-4BCD-98A9-FF48682FA4FC}" destId="{CC44D41E-64AF-47DD-8F8C-BA35C61B05C5}" srcOrd="0" destOrd="0" presId="urn:microsoft.com/office/officeart/2005/8/layout/default"/>
    <dgm:cxn modelId="{FE804060-97F7-4C1B-A0B1-2D0586C56A3A}" srcId="{EC6F65E5-B3F3-4530-8479-DF8E76A112E5}" destId="{9E162F45-6E62-4954-A859-B1D7CD92CC5D}" srcOrd="3" destOrd="0" parTransId="{EAA9A958-B6AC-44B8-9F9D-FE07BAF3442D}" sibTransId="{5D37EBE7-32EA-4789-BBB3-8DF35948BD5F}"/>
    <dgm:cxn modelId="{8C1BE28C-5219-4773-A66C-F6E5DEF6FE9D}" type="presOf" srcId="{BEB74E75-A9D2-4D88-883C-B433557B92FD}" destId="{B1FA304B-F8C0-4ED4-84CE-050882B8EE58}" srcOrd="0" destOrd="0" presId="urn:microsoft.com/office/officeart/2005/8/layout/default"/>
    <dgm:cxn modelId="{08465B9B-D99F-4D3F-AD32-A65D55809A1B}" type="presOf" srcId="{9E162F45-6E62-4954-A859-B1D7CD92CC5D}" destId="{303DC67C-ADDA-4523-B0B4-391AB568BEC1}" srcOrd="0" destOrd="0" presId="urn:microsoft.com/office/officeart/2005/8/layout/default"/>
    <dgm:cxn modelId="{103B88BD-6736-4F23-B2D6-83A65ED6F194}" srcId="{EC6F65E5-B3F3-4530-8479-DF8E76A112E5}" destId="{583770A3-87F3-4C5E-ABCA-40EE37768E04}" srcOrd="1" destOrd="0" parTransId="{76924CBC-F874-43B5-A9D4-D97E97DFF76C}" sibTransId="{CB17738F-E10C-49DE-A31B-01828EDE2CB3}"/>
    <dgm:cxn modelId="{009A75E8-D42D-4E39-959B-341D64D00085}" srcId="{EC6F65E5-B3F3-4530-8479-DF8E76A112E5}" destId="{188B9431-0A28-4BCD-98A9-FF48682FA4FC}" srcOrd="2" destOrd="0" parTransId="{337A1D3F-0B84-440A-A1B9-1CD346A2F4C8}" sibTransId="{5B6ABBA2-6268-43EE-B1B4-01DF16837DD1}"/>
    <dgm:cxn modelId="{2A6211EA-5102-404F-8A57-8D9B081B6135}" type="presOf" srcId="{583770A3-87F3-4C5E-ABCA-40EE37768E04}" destId="{8A833EEB-BBC7-4D5E-BD6A-3FD35C7926BC}" srcOrd="0" destOrd="0" presId="urn:microsoft.com/office/officeart/2005/8/layout/default"/>
    <dgm:cxn modelId="{AA95FEF8-36A8-41ED-ADB6-21D9F95262E2}" type="presOf" srcId="{EC6F65E5-B3F3-4530-8479-DF8E76A112E5}" destId="{697C7C37-6804-43EA-8D5F-D028C5FC0FC2}" srcOrd="0" destOrd="0" presId="urn:microsoft.com/office/officeart/2005/8/layout/default"/>
    <dgm:cxn modelId="{014273BF-98A0-4129-833F-6EA7C021368B}" type="presParOf" srcId="{697C7C37-6804-43EA-8D5F-D028C5FC0FC2}" destId="{B1FA304B-F8C0-4ED4-84CE-050882B8EE58}" srcOrd="0" destOrd="0" presId="urn:microsoft.com/office/officeart/2005/8/layout/default"/>
    <dgm:cxn modelId="{BAF09BC7-D2FC-41CF-ACBA-1DF71D407335}" type="presParOf" srcId="{697C7C37-6804-43EA-8D5F-D028C5FC0FC2}" destId="{A846C4F4-55DA-4116-B5A8-8F14600E841E}" srcOrd="1" destOrd="0" presId="urn:microsoft.com/office/officeart/2005/8/layout/default"/>
    <dgm:cxn modelId="{E4238482-DBE5-4E8E-9768-4BED21F44D20}" type="presParOf" srcId="{697C7C37-6804-43EA-8D5F-D028C5FC0FC2}" destId="{8A833EEB-BBC7-4D5E-BD6A-3FD35C7926BC}" srcOrd="2" destOrd="0" presId="urn:microsoft.com/office/officeart/2005/8/layout/default"/>
    <dgm:cxn modelId="{CF63AB8B-9D54-4D7A-B3B5-97FE4093062F}" type="presParOf" srcId="{697C7C37-6804-43EA-8D5F-D028C5FC0FC2}" destId="{5BA228E7-4858-42AD-9597-BD7F4659EBE3}" srcOrd="3" destOrd="0" presId="urn:microsoft.com/office/officeart/2005/8/layout/default"/>
    <dgm:cxn modelId="{4FDC9056-6440-495D-A3E9-71394951F840}" type="presParOf" srcId="{697C7C37-6804-43EA-8D5F-D028C5FC0FC2}" destId="{CC44D41E-64AF-47DD-8F8C-BA35C61B05C5}" srcOrd="4" destOrd="0" presId="urn:microsoft.com/office/officeart/2005/8/layout/default"/>
    <dgm:cxn modelId="{CF05C54A-39F1-4655-9D6B-D81CEA0DF505}" type="presParOf" srcId="{697C7C37-6804-43EA-8D5F-D028C5FC0FC2}" destId="{9F6FA854-CAB7-4A75-BBE7-291C6BD90A8F}" srcOrd="5" destOrd="0" presId="urn:microsoft.com/office/officeart/2005/8/layout/default"/>
    <dgm:cxn modelId="{A562423F-DBAA-4CBC-95FF-7D5F9B26E126}" type="presParOf" srcId="{697C7C37-6804-43EA-8D5F-D028C5FC0FC2}" destId="{303DC67C-ADDA-4523-B0B4-391AB568BEC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3D6B18-F0F9-413D-864D-A7062A7D0680}"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9DAE9643-6474-45DB-93A2-A1D610E683A8}">
      <dgm:prSet/>
      <dgm:spPr/>
      <dgm:t>
        <a:bodyPr/>
        <a:lstStyle/>
        <a:p>
          <a:r>
            <a:rPr lang="en-US" b="0" i="0"/>
            <a:t>Native Hawaiians/ Pacific Islanders are the most predominant with insufficient sleep (46.3%),</a:t>
          </a:r>
          <a:endParaRPr lang="en-US"/>
        </a:p>
      </dgm:t>
    </dgm:pt>
    <dgm:pt modelId="{E5C25018-8074-496A-B85C-6D1B831CEA17}" type="parTrans" cxnId="{12FD845A-E02E-4407-8906-74794B88FC55}">
      <dgm:prSet/>
      <dgm:spPr/>
      <dgm:t>
        <a:bodyPr/>
        <a:lstStyle/>
        <a:p>
          <a:endParaRPr lang="en-US"/>
        </a:p>
      </dgm:t>
    </dgm:pt>
    <dgm:pt modelId="{B1B81B10-1774-4D34-A038-D749D5D2D9B7}" type="sibTrans" cxnId="{12FD845A-E02E-4407-8906-74794B88FC55}">
      <dgm:prSet/>
      <dgm:spPr/>
      <dgm:t>
        <a:bodyPr/>
        <a:lstStyle/>
        <a:p>
          <a:endParaRPr lang="en-US"/>
        </a:p>
      </dgm:t>
    </dgm:pt>
    <dgm:pt modelId="{03B7CBEB-FEDF-450A-B2FA-8DD5D9611DA1}">
      <dgm:prSet/>
      <dgm:spPr/>
      <dgm:t>
        <a:bodyPr/>
        <a:lstStyle/>
        <a:p>
          <a:r>
            <a:rPr lang="en-US" b="0" i="0"/>
            <a:t>then black people (45.8%), </a:t>
          </a:r>
          <a:endParaRPr lang="en-US"/>
        </a:p>
      </dgm:t>
    </dgm:pt>
    <dgm:pt modelId="{45C662FE-716C-4BA4-BB4F-D8010C2444A1}" type="parTrans" cxnId="{5C189950-FB22-400B-A01F-399663A462BF}">
      <dgm:prSet/>
      <dgm:spPr/>
      <dgm:t>
        <a:bodyPr/>
        <a:lstStyle/>
        <a:p>
          <a:endParaRPr lang="en-US"/>
        </a:p>
      </dgm:t>
    </dgm:pt>
    <dgm:pt modelId="{0130790F-6DBB-46BF-857F-91ACE785A262}" type="sibTrans" cxnId="{5C189950-FB22-400B-A01F-399663A462BF}">
      <dgm:prSet/>
      <dgm:spPr/>
      <dgm:t>
        <a:bodyPr/>
        <a:lstStyle/>
        <a:p>
          <a:endParaRPr lang="en-US"/>
        </a:p>
      </dgm:t>
    </dgm:pt>
    <dgm:pt modelId="{6B577528-0C51-43DA-984C-1494939FA3AF}">
      <dgm:prSet/>
      <dgm:spPr/>
      <dgm:t>
        <a:bodyPr/>
        <a:lstStyle/>
        <a:p>
          <a:r>
            <a:rPr lang="en-US" b="0" i="0"/>
            <a:t>American Indians/Alaska Natives (40.4%), </a:t>
          </a:r>
          <a:endParaRPr lang="en-US"/>
        </a:p>
      </dgm:t>
    </dgm:pt>
    <dgm:pt modelId="{AED2F180-61F6-4F70-B753-BF53A6FD623F}" type="parTrans" cxnId="{34972CE8-9581-4437-8CD0-AE7F496B10A1}">
      <dgm:prSet/>
      <dgm:spPr/>
      <dgm:t>
        <a:bodyPr/>
        <a:lstStyle/>
        <a:p>
          <a:endParaRPr lang="en-US"/>
        </a:p>
      </dgm:t>
    </dgm:pt>
    <dgm:pt modelId="{2446D2C8-88A5-452A-873E-D14191FB0807}" type="sibTrans" cxnId="{34972CE8-9581-4437-8CD0-AE7F496B10A1}">
      <dgm:prSet/>
      <dgm:spPr/>
      <dgm:t>
        <a:bodyPr/>
        <a:lstStyle/>
        <a:p>
          <a:endParaRPr lang="en-US"/>
        </a:p>
      </dgm:t>
    </dgm:pt>
    <dgm:pt modelId="{9D591126-5413-4B87-95EC-BFB1F7245C2C}">
      <dgm:prSet/>
      <dgm:spPr/>
      <dgm:t>
        <a:bodyPr/>
        <a:lstStyle/>
        <a:p>
          <a:r>
            <a:rPr lang="en-US" b="0" i="0"/>
            <a:t>Asians (37.5%), </a:t>
          </a:r>
          <a:endParaRPr lang="en-US"/>
        </a:p>
      </dgm:t>
    </dgm:pt>
    <dgm:pt modelId="{3E2DB9BD-8A6D-4181-BF55-018664FB547D}" type="parTrans" cxnId="{16D56093-6254-4407-B856-EE4E20B47AAD}">
      <dgm:prSet/>
      <dgm:spPr/>
      <dgm:t>
        <a:bodyPr/>
        <a:lstStyle/>
        <a:p>
          <a:endParaRPr lang="en-US"/>
        </a:p>
      </dgm:t>
    </dgm:pt>
    <dgm:pt modelId="{4BD03809-61B0-4E74-AF87-3EE5765571A6}" type="sibTrans" cxnId="{16D56093-6254-4407-B856-EE4E20B47AAD}">
      <dgm:prSet/>
      <dgm:spPr/>
      <dgm:t>
        <a:bodyPr/>
        <a:lstStyle/>
        <a:p>
          <a:endParaRPr lang="en-US"/>
        </a:p>
      </dgm:t>
    </dgm:pt>
    <dgm:pt modelId="{8D6EB0FE-B6B1-4680-9214-65AC2062937A}">
      <dgm:prSet/>
      <dgm:spPr/>
      <dgm:t>
        <a:bodyPr/>
        <a:lstStyle/>
        <a:p>
          <a:r>
            <a:rPr lang="en-US" b="0" i="0"/>
            <a:t>Hispanics (34.5%) </a:t>
          </a:r>
          <a:endParaRPr lang="en-US"/>
        </a:p>
      </dgm:t>
    </dgm:pt>
    <dgm:pt modelId="{6D2B9ABD-E189-4E66-AC84-C3BE7936423C}" type="parTrans" cxnId="{806BA2C3-0391-4DEB-86B9-0A231B008C13}">
      <dgm:prSet/>
      <dgm:spPr/>
      <dgm:t>
        <a:bodyPr/>
        <a:lstStyle/>
        <a:p>
          <a:endParaRPr lang="en-US"/>
        </a:p>
      </dgm:t>
    </dgm:pt>
    <dgm:pt modelId="{32C7AB41-A144-4F87-8BC6-50364E3FBB20}" type="sibTrans" cxnId="{806BA2C3-0391-4DEB-86B9-0A231B008C13}">
      <dgm:prSet/>
      <dgm:spPr/>
      <dgm:t>
        <a:bodyPr/>
        <a:lstStyle/>
        <a:p>
          <a:endParaRPr lang="en-US"/>
        </a:p>
      </dgm:t>
    </dgm:pt>
    <dgm:pt modelId="{4F4E4B24-A3FB-46D4-96D4-B39DDFD8394D}">
      <dgm:prSet/>
      <dgm:spPr/>
      <dgm:t>
        <a:bodyPr/>
        <a:lstStyle/>
        <a:p>
          <a:r>
            <a:rPr lang="en-US" b="0" i="0"/>
            <a:t>and whites (33.4%),  with less than seven hours of sleep. </a:t>
          </a:r>
          <a:endParaRPr lang="en-US"/>
        </a:p>
      </dgm:t>
    </dgm:pt>
    <dgm:pt modelId="{512AF623-14DA-4CE2-9BBD-20003F670C40}" type="parTrans" cxnId="{8BFF9E9E-544A-4154-8C1C-7AAF44609E94}">
      <dgm:prSet/>
      <dgm:spPr/>
      <dgm:t>
        <a:bodyPr/>
        <a:lstStyle/>
        <a:p>
          <a:endParaRPr lang="en-US"/>
        </a:p>
      </dgm:t>
    </dgm:pt>
    <dgm:pt modelId="{97758166-B8A0-4AE9-AF2B-D7410FF47C29}" type="sibTrans" cxnId="{8BFF9E9E-544A-4154-8C1C-7AAF44609E94}">
      <dgm:prSet/>
      <dgm:spPr/>
      <dgm:t>
        <a:bodyPr/>
        <a:lstStyle/>
        <a:p>
          <a:endParaRPr lang="en-US"/>
        </a:p>
      </dgm:t>
    </dgm:pt>
    <dgm:pt modelId="{A8C7E407-549F-4831-968A-C147D3103913}" type="pres">
      <dgm:prSet presAssocID="{2E3D6B18-F0F9-413D-864D-A7062A7D0680}" presName="diagram" presStyleCnt="0">
        <dgm:presLayoutVars>
          <dgm:dir/>
          <dgm:resizeHandles val="exact"/>
        </dgm:presLayoutVars>
      </dgm:prSet>
      <dgm:spPr/>
    </dgm:pt>
    <dgm:pt modelId="{63DEE636-9E9B-47F6-A4E4-319E0C97EF43}" type="pres">
      <dgm:prSet presAssocID="{9DAE9643-6474-45DB-93A2-A1D610E683A8}" presName="node" presStyleLbl="node1" presStyleIdx="0" presStyleCnt="6">
        <dgm:presLayoutVars>
          <dgm:bulletEnabled val="1"/>
        </dgm:presLayoutVars>
      </dgm:prSet>
      <dgm:spPr/>
    </dgm:pt>
    <dgm:pt modelId="{20998057-3C39-4B8A-9803-B40381EF016F}" type="pres">
      <dgm:prSet presAssocID="{B1B81B10-1774-4D34-A038-D749D5D2D9B7}" presName="sibTrans" presStyleCnt="0"/>
      <dgm:spPr/>
    </dgm:pt>
    <dgm:pt modelId="{CF04B269-AE8A-4022-A327-AF85661D9F98}" type="pres">
      <dgm:prSet presAssocID="{03B7CBEB-FEDF-450A-B2FA-8DD5D9611DA1}" presName="node" presStyleLbl="node1" presStyleIdx="1" presStyleCnt="6">
        <dgm:presLayoutVars>
          <dgm:bulletEnabled val="1"/>
        </dgm:presLayoutVars>
      </dgm:prSet>
      <dgm:spPr/>
    </dgm:pt>
    <dgm:pt modelId="{7B5CB4F8-CBFD-486C-9239-751A5557171D}" type="pres">
      <dgm:prSet presAssocID="{0130790F-6DBB-46BF-857F-91ACE785A262}" presName="sibTrans" presStyleCnt="0"/>
      <dgm:spPr/>
    </dgm:pt>
    <dgm:pt modelId="{D82E708C-1B0E-4465-98AA-86C3211E4554}" type="pres">
      <dgm:prSet presAssocID="{6B577528-0C51-43DA-984C-1494939FA3AF}" presName="node" presStyleLbl="node1" presStyleIdx="2" presStyleCnt="6">
        <dgm:presLayoutVars>
          <dgm:bulletEnabled val="1"/>
        </dgm:presLayoutVars>
      </dgm:prSet>
      <dgm:spPr/>
    </dgm:pt>
    <dgm:pt modelId="{2DF3336D-66BC-461C-B029-93B2E711235A}" type="pres">
      <dgm:prSet presAssocID="{2446D2C8-88A5-452A-873E-D14191FB0807}" presName="sibTrans" presStyleCnt="0"/>
      <dgm:spPr/>
    </dgm:pt>
    <dgm:pt modelId="{C333EB85-76D4-4AF9-ADC4-F452923B6A70}" type="pres">
      <dgm:prSet presAssocID="{9D591126-5413-4B87-95EC-BFB1F7245C2C}" presName="node" presStyleLbl="node1" presStyleIdx="3" presStyleCnt="6">
        <dgm:presLayoutVars>
          <dgm:bulletEnabled val="1"/>
        </dgm:presLayoutVars>
      </dgm:prSet>
      <dgm:spPr/>
    </dgm:pt>
    <dgm:pt modelId="{AA3FFB63-593A-4A26-8F1F-23C5D6647958}" type="pres">
      <dgm:prSet presAssocID="{4BD03809-61B0-4E74-AF87-3EE5765571A6}" presName="sibTrans" presStyleCnt="0"/>
      <dgm:spPr/>
    </dgm:pt>
    <dgm:pt modelId="{25A2E85A-8D73-4269-AFAA-5ABF48A05ACB}" type="pres">
      <dgm:prSet presAssocID="{8D6EB0FE-B6B1-4680-9214-65AC2062937A}" presName="node" presStyleLbl="node1" presStyleIdx="4" presStyleCnt="6">
        <dgm:presLayoutVars>
          <dgm:bulletEnabled val="1"/>
        </dgm:presLayoutVars>
      </dgm:prSet>
      <dgm:spPr/>
    </dgm:pt>
    <dgm:pt modelId="{D7E0D71F-2E78-4C3E-8174-C798EF50B87A}" type="pres">
      <dgm:prSet presAssocID="{32C7AB41-A144-4F87-8BC6-50364E3FBB20}" presName="sibTrans" presStyleCnt="0"/>
      <dgm:spPr/>
    </dgm:pt>
    <dgm:pt modelId="{42E3A5E3-E324-4D5A-AA03-FF0297CD5114}" type="pres">
      <dgm:prSet presAssocID="{4F4E4B24-A3FB-46D4-96D4-B39DDFD8394D}" presName="node" presStyleLbl="node1" presStyleIdx="5" presStyleCnt="6">
        <dgm:presLayoutVars>
          <dgm:bulletEnabled val="1"/>
        </dgm:presLayoutVars>
      </dgm:prSet>
      <dgm:spPr/>
    </dgm:pt>
  </dgm:ptLst>
  <dgm:cxnLst>
    <dgm:cxn modelId="{FBB8EF21-14D2-4CD6-A313-96A6856C541C}" type="presOf" srcId="{2E3D6B18-F0F9-413D-864D-A7062A7D0680}" destId="{A8C7E407-549F-4831-968A-C147D3103913}" srcOrd="0" destOrd="0" presId="urn:microsoft.com/office/officeart/2005/8/layout/default"/>
    <dgm:cxn modelId="{A8FE912B-B3C3-4137-935D-E85C812523DE}" type="presOf" srcId="{9D591126-5413-4B87-95EC-BFB1F7245C2C}" destId="{C333EB85-76D4-4AF9-ADC4-F452923B6A70}" srcOrd="0" destOrd="0" presId="urn:microsoft.com/office/officeart/2005/8/layout/default"/>
    <dgm:cxn modelId="{D3CBB43C-9BED-436B-986E-B0C01562D335}" type="presOf" srcId="{9DAE9643-6474-45DB-93A2-A1D610E683A8}" destId="{63DEE636-9E9B-47F6-A4E4-319E0C97EF43}" srcOrd="0" destOrd="0" presId="urn:microsoft.com/office/officeart/2005/8/layout/default"/>
    <dgm:cxn modelId="{5C189950-FB22-400B-A01F-399663A462BF}" srcId="{2E3D6B18-F0F9-413D-864D-A7062A7D0680}" destId="{03B7CBEB-FEDF-450A-B2FA-8DD5D9611DA1}" srcOrd="1" destOrd="0" parTransId="{45C662FE-716C-4BA4-BB4F-D8010C2444A1}" sibTransId="{0130790F-6DBB-46BF-857F-91ACE785A262}"/>
    <dgm:cxn modelId="{12FD845A-E02E-4407-8906-74794B88FC55}" srcId="{2E3D6B18-F0F9-413D-864D-A7062A7D0680}" destId="{9DAE9643-6474-45DB-93A2-A1D610E683A8}" srcOrd="0" destOrd="0" parTransId="{E5C25018-8074-496A-B85C-6D1B831CEA17}" sibTransId="{B1B81B10-1774-4D34-A038-D749D5D2D9B7}"/>
    <dgm:cxn modelId="{16D56093-6254-4407-B856-EE4E20B47AAD}" srcId="{2E3D6B18-F0F9-413D-864D-A7062A7D0680}" destId="{9D591126-5413-4B87-95EC-BFB1F7245C2C}" srcOrd="3" destOrd="0" parTransId="{3E2DB9BD-8A6D-4181-BF55-018664FB547D}" sibTransId="{4BD03809-61B0-4E74-AF87-3EE5765571A6}"/>
    <dgm:cxn modelId="{9D2E9D9D-7E55-46F6-8034-0A32A0CC3A3F}" type="presOf" srcId="{6B577528-0C51-43DA-984C-1494939FA3AF}" destId="{D82E708C-1B0E-4465-98AA-86C3211E4554}" srcOrd="0" destOrd="0" presId="urn:microsoft.com/office/officeart/2005/8/layout/default"/>
    <dgm:cxn modelId="{8BFF9E9E-544A-4154-8C1C-7AAF44609E94}" srcId="{2E3D6B18-F0F9-413D-864D-A7062A7D0680}" destId="{4F4E4B24-A3FB-46D4-96D4-B39DDFD8394D}" srcOrd="5" destOrd="0" parTransId="{512AF623-14DA-4CE2-9BBD-20003F670C40}" sibTransId="{97758166-B8A0-4AE9-AF2B-D7410FF47C29}"/>
    <dgm:cxn modelId="{962D90B2-451B-4752-8E4B-CAD7603829E9}" type="presOf" srcId="{03B7CBEB-FEDF-450A-B2FA-8DD5D9611DA1}" destId="{CF04B269-AE8A-4022-A327-AF85661D9F98}" srcOrd="0" destOrd="0" presId="urn:microsoft.com/office/officeart/2005/8/layout/default"/>
    <dgm:cxn modelId="{806BA2C3-0391-4DEB-86B9-0A231B008C13}" srcId="{2E3D6B18-F0F9-413D-864D-A7062A7D0680}" destId="{8D6EB0FE-B6B1-4680-9214-65AC2062937A}" srcOrd="4" destOrd="0" parTransId="{6D2B9ABD-E189-4E66-AC84-C3BE7936423C}" sibTransId="{32C7AB41-A144-4F87-8BC6-50364E3FBB20}"/>
    <dgm:cxn modelId="{FED33EC4-5A15-4975-A3FC-D6255E2AF4B6}" type="presOf" srcId="{4F4E4B24-A3FB-46D4-96D4-B39DDFD8394D}" destId="{42E3A5E3-E324-4D5A-AA03-FF0297CD5114}" srcOrd="0" destOrd="0" presId="urn:microsoft.com/office/officeart/2005/8/layout/default"/>
    <dgm:cxn modelId="{AB5766D2-90FD-43FA-B898-C65A0A401B3D}" type="presOf" srcId="{8D6EB0FE-B6B1-4680-9214-65AC2062937A}" destId="{25A2E85A-8D73-4269-AFAA-5ABF48A05ACB}" srcOrd="0" destOrd="0" presId="urn:microsoft.com/office/officeart/2005/8/layout/default"/>
    <dgm:cxn modelId="{34972CE8-9581-4437-8CD0-AE7F496B10A1}" srcId="{2E3D6B18-F0F9-413D-864D-A7062A7D0680}" destId="{6B577528-0C51-43DA-984C-1494939FA3AF}" srcOrd="2" destOrd="0" parTransId="{AED2F180-61F6-4F70-B753-BF53A6FD623F}" sibTransId="{2446D2C8-88A5-452A-873E-D14191FB0807}"/>
    <dgm:cxn modelId="{B38C1CAF-89DA-4876-90CB-F22B334AB15A}" type="presParOf" srcId="{A8C7E407-549F-4831-968A-C147D3103913}" destId="{63DEE636-9E9B-47F6-A4E4-319E0C97EF43}" srcOrd="0" destOrd="0" presId="urn:microsoft.com/office/officeart/2005/8/layout/default"/>
    <dgm:cxn modelId="{E23B88DB-7262-4736-ADBB-BF88DE0DAD80}" type="presParOf" srcId="{A8C7E407-549F-4831-968A-C147D3103913}" destId="{20998057-3C39-4B8A-9803-B40381EF016F}" srcOrd="1" destOrd="0" presId="urn:microsoft.com/office/officeart/2005/8/layout/default"/>
    <dgm:cxn modelId="{E576B8C2-8CBD-4964-A1A5-6E45D4D81ADF}" type="presParOf" srcId="{A8C7E407-549F-4831-968A-C147D3103913}" destId="{CF04B269-AE8A-4022-A327-AF85661D9F98}" srcOrd="2" destOrd="0" presId="urn:microsoft.com/office/officeart/2005/8/layout/default"/>
    <dgm:cxn modelId="{0E27F88E-2869-4E92-AE1A-B44347755533}" type="presParOf" srcId="{A8C7E407-549F-4831-968A-C147D3103913}" destId="{7B5CB4F8-CBFD-486C-9239-751A5557171D}" srcOrd="3" destOrd="0" presId="urn:microsoft.com/office/officeart/2005/8/layout/default"/>
    <dgm:cxn modelId="{95FF30C6-7DBB-4247-A986-44C6F3A4B6B3}" type="presParOf" srcId="{A8C7E407-549F-4831-968A-C147D3103913}" destId="{D82E708C-1B0E-4465-98AA-86C3211E4554}" srcOrd="4" destOrd="0" presId="urn:microsoft.com/office/officeart/2005/8/layout/default"/>
    <dgm:cxn modelId="{F8B2E73E-8D69-400E-9F11-A6B42112D0CF}" type="presParOf" srcId="{A8C7E407-549F-4831-968A-C147D3103913}" destId="{2DF3336D-66BC-461C-B029-93B2E711235A}" srcOrd="5" destOrd="0" presId="urn:microsoft.com/office/officeart/2005/8/layout/default"/>
    <dgm:cxn modelId="{CB858383-06DF-44E0-87B9-FCBE16A4A04A}" type="presParOf" srcId="{A8C7E407-549F-4831-968A-C147D3103913}" destId="{C333EB85-76D4-4AF9-ADC4-F452923B6A70}" srcOrd="6" destOrd="0" presId="urn:microsoft.com/office/officeart/2005/8/layout/default"/>
    <dgm:cxn modelId="{094D7185-3BBC-4A3F-8794-A1A8203BBEE1}" type="presParOf" srcId="{A8C7E407-549F-4831-968A-C147D3103913}" destId="{AA3FFB63-593A-4A26-8F1F-23C5D6647958}" srcOrd="7" destOrd="0" presId="urn:microsoft.com/office/officeart/2005/8/layout/default"/>
    <dgm:cxn modelId="{3FDB10E8-0BBB-46B6-8AF4-8E158D2E051D}" type="presParOf" srcId="{A8C7E407-549F-4831-968A-C147D3103913}" destId="{25A2E85A-8D73-4269-AFAA-5ABF48A05ACB}" srcOrd="8" destOrd="0" presId="urn:microsoft.com/office/officeart/2005/8/layout/default"/>
    <dgm:cxn modelId="{049771D3-F819-44BA-B7D3-ACC4EF66D7F7}" type="presParOf" srcId="{A8C7E407-549F-4831-968A-C147D3103913}" destId="{D7E0D71F-2E78-4C3E-8174-C798EF50B87A}" srcOrd="9" destOrd="0" presId="urn:microsoft.com/office/officeart/2005/8/layout/default"/>
    <dgm:cxn modelId="{A02D5F04-5C99-45BA-8ED8-3912C6AFB640}" type="presParOf" srcId="{A8C7E407-549F-4831-968A-C147D3103913}" destId="{42E3A5E3-E324-4D5A-AA03-FF0297CD511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16B05C8-0EAF-4BD9-9124-187775338E8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7980896-2248-4F9B-AE57-051142F9DB86}">
      <dgm:prSet/>
      <dgm:spPr/>
      <dgm:t>
        <a:bodyPr/>
        <a:lstStyle/>
        <a:p>
          <a:r>
            <a:rPr lang="en-US"/>
            <a:t>W</a:t>
          </a:r>
          <a:r>
            <a:rPr lang="en-US" b="0" i="0"/>
            <a:t>orry and rumination are thought cognitive causes for not falling asleep and being able to go back to sleep after waking up involuntarily during the night</a:t>
          </a:r>
          <a:endParaRPr lang="en-US"/>
        </a:p>
      </dgm:t>
    </dgm:pt>
    <dgm:pt modelId="{C7DD74B9-E12A-468C-89FA-FDE8E8FD068E}" type="parTrans" cxnId="{25F6E959-EA84-44FB-A00C-52A5886EAD22}">
      <dgm:prSet/>
      <dgm:spPr/>
      <dgm:t>
        <a:bodyPr/>
        <a:lstStyle/>
        <a:p>
          <a:endParaRPr lang="en-US"/>
        </a:p>
      </dgm:t>
    </dgm:pt>
    <dgm:pt modelId="{CC7068AA-7408-4C77-BEEB-72E716B16206}" type="sibTrans" cxnId="{25F6E959-EA84-44FB-A00C-52A5886EAD22}">
      <dgm:prSet/>
      <dgm:spPr/>
      <dgm:t>
        <a:bodyPr/>
        <a:lstStyle/>
        <a:p>
          <a:endParaRPr lang="en-US"/>
        </a:p>
      </dgm:t>
    </dgm:pt>
    <dgm:pt modelId="{AD64704C-70A9-4909-9AD3-AF4BEE60866E}">
      <dgm:prSet/>
      <dgm:spPr/>
      <dgm:t>
        <a:bodyPr/>
        <a:lstStyle/>
        <a:p>
          <a:r>
            <a:rPr lang="en-US" b="0" i="0" dirty="0"/>
            <a:t> (Harvey, 2002) (Roth, 2007)</a:t>
          </a:r>
          <a:br>
            <a:rPr lang="en-US" dirty="0"/>
          </a:br>
          <a:endParaRPr lang="en-US" dirty="0"/>
        </a:p>
      </dgm:t>
    </dgm:pt>
    <dgm:pt modelId="{F18B0971-05E1-4445-8952-1CEA890FF192}" type="parTrans" cxnId="{C834CF5A-CDBF-4E36-8A8D-453EDE055C43}">
      <dgm:prSet/>
      <dgm:spPr/>
      <dgm:t>
        <a:bodyPr/>
        <a:lstStyle/>
        <a:p>
          <a:endParaRPr lang="en-US"/>
        </a:p>
      </dgm:t>
    </dgm:pt>
    <dgm:pt modelId="{424F3835-3175-42B0-8E64-C4B3B52018DD}" type="sibTrans" cxnId="{C834CF5A-CDBF-4E36-8A8D-453EDE055C43}">
      <dgm:prSet/>
      <dgm:spPr/>
      <dgm:t>
        <a:bodyPr/>
        <a:lstStyle/>
        <a:p>
          <a:endParaRPr lang="en-US"/>
        </a:p>
      </dgm:t>
    </dgm:pt>
    <dgm:pt modelId="{38EB5EC9-7E5C-418C-8EA9-22843FCCEF89}" type="pres">
      <dgm:prSet presAssocID="{616B05C8-0EAF-4BD9-9124-187775338E85}" presName="linear" presStyleCnt="0">
        <dgm:presLayoutVars>
          <dgm:animLvl val="lvl"/>
          <dgm:resizeHandles val="exact"/>
        </dgm:presLayoutVars>
      </dgm:prSet>
      <dgm:spPr/>
    </dgm:pt>
    <dgm:pt modelId="{3C154592-316A-4DB5-9CE5-3B5073834501}" type="pres">
      <dgm:prSet presAssocID="{57980896-2248-4F9B-AE57-051142F9DB86}" presName="parentText" presStyleLbl="node1" presStyleIdx="0" presStyleCnt="2">
        <dgm:presLayoutVars>
          <dgm:chMax val="0"/>
          <dgm:bulletEnabled val="1"/>
        </dgm:presLayoutVars>
      </dgm:prSet>
      <dgm:spPr/>
    </dgm:pt>
    <dgm:pt modelId="{07BCEA56-FFCF-4793-9B2D-C75E2C0B44FA}" type="pres">
      <dgm:prSet presAssocID="{CC7068AA-7408-4C77-BEEB-72E716B16206}" presName="spacer" presStyleCnt="0"/>
      <dgm:spPr/>
    </dgm:pt>
    <dgm:pt modelId="{105B3866-22F2-4088-B673-1CADDDF38C75}" type="pres">
      <dgm:prSet presAssocID="{AD64704C-70A9-4909-9AD3-AF4BEE60866E}" presName="parentText" presStyleLbl="node1" presStyleIdx="1" presStyleCnt="2">
        <dgm:presLayoutVars>
          <dgm:chMax val="0"/>
          <dgm:bulletEnabled val="1"/>
        </dgm:presLayoutVars>
      </dgm:prSet>
      <dgm:spPr/>
    </dgm:pt>
  </dgm:ptLst>
  <dgm:cxnLst>
    <dgm:cxn modelId="{3ACD3B16-6B37-4F02-9675-4C9899A98971}" type="presOf" srcId="{AD64704C-70A9-4909-9AD3-AF4BEE60866E}" destId="{105B3866-22F2-4088-B673-1CADDDF38C75}" srcOrd="0" destOrd="0" presId="urn:microsoft.com/office/officeart/2005/8/layout/vList2"/>
    <dgm:cxn modelId="{87281D41-5E5F-4291-9B58-32F13D1527D4}" type="presOf" srcId="{57980896-2248-4F9B-AE57-051142F9DB86}" destId="{3C154592-316A-4DB5-9CE5-3B5073834501}" srcOrd="0" destOrd="0" presId="urn:microsoft.com/office/officeart/2005/8/layout/vList2"/>
    <dgm:cxn modelId="{25F6E959-EA84-44FB-A00C-52A5886EAD22}" srcId="{616B05C8-0EAF-4BD9-9124-187775338E85}" destId="{57980896-2248-4F9B-AE57-051142F9DB86}" srcOrd="0" destOrd="0" parTransId="{C7DD74B9-E12A-468C-89FA-FDE8E8FD068E}" sibTransId="{CC7068AA-7408-4C77-BEEB-72E716B16206}"/>
    <dgm:cxn modelId="{C834CF5A-CDBF-4E36-8A8D-453EDE055C43}" srcId="{616B05C8-0EAF-4BD9-9124-187775338E85}" destId="{AD64704C-70A9-4909-9AD3-AF4BEE60866E}" srcOrd="1" destOrd="0" parTransId="{F18B0971-05E1-4445-8952-1CEA890FF192}" sibTransId="{424F3835-3175-42B0-8E64-C4B3B52018DD}"/>
    <dgm:cxn modelId="{82F01ACD-60DF-492C-8172-4286E59748E0}" type="presOf" srcId="{616B05C8-0EAF-4BD9-9124-187775338E85}" destId="{38EB5EC9-7E5C-418C-8EA9-22843FCCEF89}" srcOrd="0" destOrd="0" presId="urn:microsoft.com/office/officeart/2005/8/layout/vList2"/>
    <dgm:cxn modelId="{E18DF7EE-CA4D-4562-B737-C42DCEDDA507}" type="presParOf" srcId="{38EB5EC9-7E5C-418C-8EA9-22843FCCEF89}" destId="{3C154592-316A-4DB5-9CE5-3B5073834501}" srcOrd="0" destOrd="0" presId="urn:microsoft.com/office/officeart/2005/8/layout/vList2"/>
    <dgm:cxn modelId="{D1783E8A-0EAC-40F0-9408-BCC95CCABF51}" type="presParOf" srcId="{38EB5EC9-7E5C-418C-8EA9-22843FCCEF89}" destId="{07BCEA56-FFCF-4793-9B2D-C75E2C0B44FA}" srcOrd="1" destOrd="0" presId="urn:microsoft.com/office/officeart/2005/8/layout/vList2"/>
    <dgm:cxn modelId="{0B278BD3-14D0-461B-A3D6-BBB4AB481AEC}" type="presParOf" srcId="{38EB5EC9-7E5C-418C-8EA9-22843FCCEF89}" destId="{105B3866-22F2-4088-B673-1CADDDF38C7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F9F013B-50EA-4CEA-8758-F69B42F26FA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3A107EC-0775-41B9-85A0-08EB4C6BD0E6}">
      <dgm:prSet/>
      <dgm:spPr/>
      <dgm:t>
        <a:bodyPr/>
        <a:lstStyle/>
        <a:p>
          <a:r>
            <a:rPr lang="en-US" b="0" i="0" baseline="0"/>
            <a:t>Insomnia is thought to be caused by a state of hyperarousal that manifests during daytime as a state of hypervigilance and at night as difficulty falling asleep and maintaining sleep.  (Bonnet &amp; Arrand, 1995) </a:t>
          </a:r>
          <a:endParaRPr lang="en-US"/>
        </a:p>
      </dgm:t>
    </dgm:pt>
    <dgm:pt modelId="{D4FA17CE-0827-4D2E-BE33-1C66F5655DEF}" type="parTrans" cxnId="{22F7D353-DF3E-43A7-9DB6-189D1B4994FD}">
      <dgm:prSet/>
      <dgm:spPr/>
      <dgm:t>
        <a:bodyPr/>
        <a:lstStyle/>
        <a:p>
          <a:endParaRPr lang="en-US"/>
        </a:p>
      </dgm:t>
    </dgm:pt>
    <dgm:pt modelId="{EF5DE9AE-D0A5-4A6D-A708-D65BF4A818A2}" type="sibTrans" cxnId="{22F7D353-DF3E-43A7-9DB6-189D1B4994FD}">
      <dgm:prSet/>
      <dgm:spPr/>
      <dgm:t>
        <a:bodyPr/>
        <a:lstStyle/>
        <a:p>
          <a:endParaRPr lang="en-US"/>
        </a:p>
      </dgm:t>
    </dgm:pt>
    <dgm:pt modelId="{2006A31F-6133-4178-BEE5-EFFBB32390FB}">
      <dgm:prSet/>
      <dgm:spPr/>
      <dgm:t>
        <a:bodyPr/>
        <a:lstStyle/>
        <a:p>
          <a:r>
            <a:rPr lang="en-US" b="0" baseline="0"/>
            <a:t>M</a:t>
          </a:r>
          <a:r>
            <a:rPr lang="en-US" b="0" i="0" baseline="0"/>
            <a:t>easures of metabolic rates, cortisol and ACTH (adrenocorticotropic hormone) levels, and heart rate variability, are higher in insomnia patients than in good sleepers. (Roth, 2007) </a:t>
          </a:r>
          <a:endParaRPr lang="en-US"/>
        </a:p>
      </dgm:t>
    </dgm:pt>
    <dgm:pt modelId="{9B98853C-C6A0-43CD-AC4E-440A88CE09DA}" type="parTrans" cxnId="{C8B39EB5-76D3-4422-928F-6635377B864B}">
      <dgm:prSet/>
      <dgm:spPr/>
      <dgm:t>
        <a:bodyPr/>
        <a:lstStyle/>
        <a:p>
          <a:endParaRPr lang="en-US"/>
        </a:p>
      </dgm:t>
    </dgm:pt>
    <dgm:pt modelId="{F22D2E32-5971-47BC-85C1-C8168F96F703}" type="sibTrans" cxnId="{C8B39EB5-76D3-4422-928F-6635377B864B}">
      <dgm:prSet/>
      <dgm:spPr/>
      <dgm:t>
        <a:bodyPr/>
        <a:lstStyle/>
        <a:p>
          <a:endParaRPr lang="en-US"/>
        </a:p>
      </dgm:t>
    </dgm:pt>
    <dgm:pt modelId="{4FC18615-4A3F-4842-84B8-2A9237555119}">
      <dgm:prSet/>
      <dgm:spPr/>
      <dgm:t>
        <a:bodyPr/>
        <a:lstStyle/>
        <a:p>
          <a:r>
            <a:rPr lang="en-US" b="0" baseline="0"/>
            <a:t>G</a:t>
          </a:r>
          <a:r>
            <a:rPr lang="en-US" b="0" i="0" baseline="0"/>
            <a:t>reater cerebral glucose metabolism, in patients with insomnia, at the waking and NREM times. (Nofzinger et al., 2004)</a:t>
          </a:r>
          <a:endParaRPr lang="en-US"/>
        </a:p>
      </dgm:t>
    </dgm:pt>
    <dgm:pt modelId="{1343F249-E6EB-4344-9B1D-D67C267AD0E8}" type="parTrans" cxnId="{8F734B31-F295-448B-9F8F-0CBA49DF9A04}">
      <dgm:prSet/>
      <dgm:spPr/>
      <dgm:t>
        <a:bodyPr/>
        <a:lstStyle/>
        <a:p>
          <a:endParaRPr lang="en-US"/>
        </a:p>
      </dgm:t>
    </dgm:pt>
    <dgm:pt modelId="{EB799989-3CC5-479C-8546-812F79DA19E1}" type="sibTrans" cxnId="{8F734B31-F295-448B-9F8F-0CBA49DF9A04}">
      <dgm:prSet/>
      <dgm:spPr/>
      <dgm:t>
        <a:bodyPr/>
        <a:lstStyle/>
        <a:p>
          <a:endParaRPr lang="en-US"/>
        </a:p>
      </dgm:t>
    </dgm:pt>
    <dgm:pt modelId="{0AD92C81-6260-44FA-ABCD-D511EC669B61}" type="pres">
      <dgm:prSet presAssocID="{1F9F013B-50EA-4CEA-8758-F69B42F26FA0}" presName="linear" presStyleCnt="0">
        <dgm:presLayoutVars>
          <dgm:animLvl val="lvl"/>
          <dgm:resizeHandles val="exact"/>
        </dgm:presLayoutVars>
      </dgm:prSet>
      <dgm:spPr/>
    </dgm:pt>
    <dgm:pt modelId="{4156D03A-2D7E-48FE-A41A-0DE52200C96A}" type="pres">
      <dgm:prSet presAssocID="{13A107EC-0775-41B9-85A0-08EB4C6BD0E6}" presName="parentText" presStyleLbl="node1" presStyleIdx="0" presStyleCnt="3">
        <dgm:presLayoutVars>
          <dgm:chMax val="0"/>
          <dgm:bulletEnabled val="1"/>
        </dgm:presLayoutVars>
      </dgm:prSet>
      <dgm:spPr/>
    </dgm:pt>
    <dgm:pt modelId="{C1FEFCAE-1F1D-489A-869D-1085163051DB}" type="pres">
      <dgm:prSet presAssocID="{EF5DE9AE-D0A5-4A6D-A708-D65BF4A818A2}" presName="spacer" presStyleCnt="0"/>
      <dgm:spPr/>
    </dgm:pt>
    <dgm:pt modelId="{E94EA2EC-1018-4808-9A91-E5EFD6D43CCC}" type="pres">
      <dgm:prSet presAssocID="{2006A31F-6133-4178-BEE5-EFFBB32390FB}" presName="parentText" presStyleLbl="node1" presStyleIdx="1" presStyleCnt="3">
        <dgm:presLayoutVars>
          <dgm:chMax val="0"/>
          <dgm:bulletEnabled val="1"/>
        </dgm:presLayoutVars>
      </dgm:prSet>
      <dgm:spPr/>
    </dgm:pt>
    <dgm:pt modelId="{20384FD0-2FA5-4119-AA03-E7656A8E8343}" type="pres">
      <dgm:prSet presAssocID="{F22D2E32-5971-47BC-85C1-C8168F96F703}" presName="spacer" presStyleCnt="0"/>
      <dgm:spPr/>
    </dgm:pt>
    <dgm:pt modelId="{3258A6CF-BAC7-4FE8-9648-EEF96D3F26B8}" type="pres">
      <dgm:prSet presAssocID="{4FC18615-4A3F-4842-84B8-2A9237555119}" presName="parentText" presStyleLbl="node1" presStyleIdx="2" presStyleCnt="3">
        <dgm:presLayoutVars>
          <dgm:chMax val="0"/>
          <dgm:bulletEnabled val="1"/>
        </dgm:presLayoutVars>
      </dgm:prSet>
      <dgm:spPr/>
    </dgm:pt>
  </dgm:ptLst>
  <dgm:cxnLst>
    <dgm:cxn modelId="{8F734B31-F295-448B-9F8F-0CBA49DF9A04}" srcId="{1F9F013B-50EA-4CEA-8758-F69B42F26FA0}" destId="{4FC18615-4A3F-4842-84B8-2A9237555119}" srcOrd="2" destOrd="0" parTransId="{1343F249-E6EB-4344-9B1D-D67C267AD0E8}" sibTransId="{EB799989-3CC5-479C-8546-812F79DA19E1}"/>
    <dgm:cxn modelId="{22F7D353-DF3E-43A7-9DB6-189D1B4994FD}" srcId="{1F9F013B-50EA-4CEA-8758-F69B42F26FA0}" destId="{13A107EC-0775-41B9-85A0-08EB4C6BD0E6}" srcOrd="0" destOrd="0" parTransId="{D4FA17CE-0827-4D2E-BE33-1C66F5655DEF}" sibTransId="{EF5DE9AE-D0A5-4A6D-A708-D65BF4A818A2}"/>
    <dgm:cxn modelId="{14465485-4B2C-441E-B828-06D831E61A63}" type="presOf" srcId="{1F9F013B-50EA-4CEA-8758-F69B42F26FA0}" destId="{0AD92C81-6260-44FA-ABCD-D511EC669B61}" srcOrd="0" destOrd="0" presId="urn:microsoft.com/office/officeart/2005/8/layout/vList2"/>
    <dgm:cxn modelId="{C8B39EB5-76D3-4422-928F-6635377B864B}" srcId="{1F9F013B-50EA-4CEA-8758-F69B42F26FA0}" destId="{2006A31F-6133-4178-BEE5-EFFBB32390FB}" srcOrd="1" destOrd="0" parTransId="{9B98853C-C6A0-43CD-AC4E-440A88CE09DA}" sibTransId="{F22D2E32-5971-47BC-85C1-C8168F96F703}"/>
    <dgm:cxn modelId="{C67110B9-26A3-4BED-B979-A860220FCCA8}" type="presOf" srcId="{4FC18615-4A3F-4842-84B8-2A9237555119}" destId="{3258A6CF-BAC7-4FE8-9648-EEF96D3F26B8}" srcOrd="0" destOrd="0" presId="urn:microsoft.com/office/officeart/2005/8/layout/vList2"/>
    <dgm:cxn modelId="{BF9EA0C5-AD2A-4396-9F6C-3982BEFA068A}" type="presOf" srcId="{2006A31F-6133-4178-BEE5-EFFBB32390FB}" destId="{E94EA2EC-1018-4808-9A91-E5EFD6D43CCC}" srcOrd="0" destOrd="0" presId="urn:microsoft.com/office/officeart/2005/8/layout/vList2"/>
    <dgm:cxn modelId="{8D966CD4-65EA-43B3-A7D3-46380BF7F661}" type="presOf" srcId="{13A107EC-0775-41B9-85A0-08EB4C6BD0E6}" destId="{4156D03A-2D7E-48FE-A41A-0DE52200C96A}" srcOrd="0" destOrd="0" presId="urn:microsoft.com/office/officeart/2005/8/layout/vList2"/>
    <dgm:cxn modelId="{C0769DDD-928F-4427-83E8-E4098E58A3B0}" type="presParOf" srcId="{0AD92C81-6260-44FA-ABCD-D511EC669B61}" destId="{4156D03A-2D7E-48FE-A41A-0DE52200C96A}" srcOrd="0" destOrd="0" presId="urn:microsoft.com/office/officeart/2005/8/layout/vList2"/>
    <dgm:cxn modelId="{6751D4FD-663E-46A5-BBBA-F263270528B9}" type="presParOf" srcId="{0AD92C81-6260-44FA-ABCD-D511EC669B61}" destId="{C1FEFCAE-1F1D-489A-869D-1085163051DB}" srcOrd="1" destOrd="0" presId="urn:microsoft.com/office/officeart/2005/8/layout/vList2"/>
    <dgm:cxn modelId="{C80B5487-830A-4228-B504-22D4B9F8F5BD}" type="presParOf" srcId="{0AD92C81-6260-44FA-ABCD-D511EC669B61}" destId="{E94EA2EC-1018-4808-9A91-E5EFD6D43CCC}" srcOrd="2" destOrd="0" presId="urn:microsoft.com/office/officeart/2005/8/layout/vList2"/>
    <dgm:cxn modelId="{0C79CA49-ECCD-43F9-9C94-1B2E03C94683}" type="presParOf" srcId="{0AD92C81-6260-44FA-ABCD-D511EC669B61}" destId="{20384FD0-2FA5-4119-AA03-E7656A8E8343}" srcOrd="3" destOrd="0" presId="urn:microsoft.com/office/officeart/2005/8/layout/vList2"/>
    <dgm:cxn modelId="{09A8FF2A-F51E-4880-AE6D-6683996CCE70}" type="presParOf" srcId="{0AD92C81-6260-44FA-ABCD-D511EC669B61}" destId="{3258A6CF-BAC7-4FE8-9648-EEF96D3F26B8}"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7A79B-D407-4338-94F1-AF2DE1830D49}">
      <dsp:nvSpPr>
        <dsp:cNvPr id="0" name=""/>
        <dsp:cNvSpPr/>
      </dsp:nvSpPr>
      <dsp:spPr>
        <a:xfrm>
          <a:off x="0" y="162165"/>
          <a:ext cx="5076826" cy="15397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Insomnia is a short-term or long-term condition defined by disturbed sleep that can manifest with delayed falling asleep, frequent sleep interruptions, or long wakefulness periods during the night (Roth, 2007)</a:t>
          </a:r>
          <a:endParaRPr lang="en-US" sz="1400" kern="1200"/>
        </a:p>
      </dsp:txBody>
      <dsp:txXfrm>
        <a:off x="75163" y="237328"/>
        <a:ext cx="4926500" cy="1389393"/>
      </dsp:txXfrm>
    </dsp:sp>
    <dsp:sp modelId="{124C875E-64CE-4A43-B63E-72EAD90D14FD}">
      <dsp:nvSpPr>
        <dsp:cNvPr id="0" name=""/>
        <dsp:cNvSpPr/>
      </dsp:nvSpPr>
      <dsp:spPr>
        <a:xfrm>
          <a:off x="0" y="1742205"/>
          <a:ext cx="5076826" cy="1539719"/>
        </a:xfrm>
        <a:prstGeom prst="roundRect">
          <a:avLst/>
        </a:prstGeom>
        <a:solidFill>
          <a:schemeClr val="accent2">
            <a:hueOff val="-757896"/>
            <a:satOff val="-337"/>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There is a short-term temporary caused insomnia of fewer than three months) </a:t>
          </a:r>
          <a:endParaRPr lang="en-US" sz="1400" kern="1200"/>
        </a:p>
      </dsp:txBody>
      <dsp:txXfrm>
        <a:off x="75163" y="1817368"/>
        <a:ext cx="4926500" cy="1389393"/>
      </dsp:txXfrm>
    </dsp:sp>
    <dsp:sp modelId="{2DA397D6-3B1F-418A-BC0A-99375B7A7C30}">
      <dsp:nvSpPr>
        <dsp:cNvPr id="0" name=""/>
        <dsp:cNvSpPr/>
      </dsp:nvSpPr>
      <dsp:spPr>
        <a:xfrm>
          <a:off x="0" y="3322245"/>
          <a:ext cx="5076826" cy="1539719"/>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and a long-term, chronic insomnia for longer than three months, </a:t>
          </a:r>
          <a:br>
            <a:rPr lang="en-US" sz="1400" b="0" kern="1200" baseline="0"/>
          </a:br>
          <a:endParaRPr lang="en-US" sz="1400" kern="1200"/>
        </a:p>
      </dsp:txBody>
      <dsp:txXfrm>
        <a:off x="75163" y="3397408"/>
        <a:ext cx="4926500" cy="13893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CF873-485B-4552-9832-78B58AA1F73A}">
      <dsp:nvSpPr>
        <dsp:cNvPr id="0" name=""/>
        <dsp:cNvSpPr/>
      </dsp:nvSpPr>
      <dsp:spPr>
        <a:xfrm>
          <a:off x="0" y="92865"/>
          <a:ext cx="5076826" cy="11793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G</a:t>
          </a:r>
          <a:r>
            <a:rPr lang="en-US" sz="1400" b="0" i="0" kern="1200"/>
            <a:t>enetics and personality traits (being predisposed to worry too much or having inherited a family history of poor sleep) </a:t>
          </a:r>
          <a:endParaRPr lang="en-US" sz="1400" kern="1200"/>
        </a:p>
      </dsp:txBody>
      <dsp:txXfrm>
        <a:off x="57572" y="150437"/>
        <a:ext cx="4961682" cy="1064216"/>
      </dsp:txXfrm>
    </dsp:sp>
    <dsp:sp modelId="{E9E6985A-357D-4C47-8786-FF3989B6EF47}">
      <dsp:nvSpPr>
        <dsp:cNvPr id="0" name=""/>
        <dsp:cNvSpPr/>
      </dsp:nvSpPr>
      <dsp:spPr>
        <a:xfrm>
          <a:off x="0" y="1312545"/>
          <a:ext cx="5076826" cy="1179360"/>
        </a:xfrm>
        <a:prstGeom prst="roundRect">
          <a:avLst/>
        </a:prstGeom>
        <a:solidFill>
          <a:schemeClr val="accent2">
            <a:hueOff val="-505264"/>
            <a:satOff val="-225"/>
            <a:lumOff val="235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Stressful life events related to school, work, family, and health</a:t>
          </a:r>
          <a:endParaRPr lang="en-US" sz="1400" kern="1200"/>
        </a:p>
      </dsp:txBody>
      <dsp:txXfrm>
        <a:off x="57572" y="1370117"/>
        <a:ext cx="4961682" cy="1064216"/>
      </dsp:txXfrm>
    </dsp:sp>
    <dsp:sp modelId="{B5451BAF-9F2D-4C2B-AB9F-E43230BD26E2}">
      <dsp:nvSpPr>
        <dsp:cNvPr id="0" name=""/>
        <dsp:cNvSpPr/>
      </dsp:nvSpPr>
      <dsp:spPr>
        <a:xfrm>
          <a:off x="0" y="2532225"/>
          <a:ext cx="5076826" cy="1179360"/>
        </a:xfrm>
        <a:prstGeom prst="roundRect">
          <a:avLst/>
        </a:prstGeom>
        <a:solidFill>
          <a:schemeClr val="accent2">
            <a:hueOff val="-1010527"/>
            <a:satOff val="-449"/>
            <a:lumOff val="470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Maladaptive thoughts, behaviors and coping skills that continue after original causes have disappeared – napping during the day </a:t>
          </a:r>
          <a:r>
            <a:rPr lang="en-US" sz="1400" kern="1200"/>
            <a:t>,</a:t>
          </a:r>
        </a:p>
      </dsp:txBody>
      <dsp:txXfrm>
        <a:off x="57572" y="2589797"/>
        <a:ext cx="4961682" cy="1064216"/>
      </dsp:txXfrm>
    </dsp:sp>
    <dsp:sp modelId="{E5C23A1B-D09C-4983-AC24-D861CED5C8C0}">
      <dsp:nvSpPr>
        <dsp:cNvPr id="0" name=""/>
        <dsp:cNvSpPr/>
      </dsp:nvSpPr>
      <dsp:spPr>
        <a:xfrm>
          <a:off x="0" y="3751905"/>
          <a:ext cx="5076826" cy="1179360"/>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staying too long in bed without being asleep, unhealthy beliefs and  expectations about sleep.  (Dopheide, 2020)</a:t>
          </a:r>
          <a:endParaRPr lang="en-US" sz="1400" kern="1200"/>
        </a:p>
      </dsp:txBody>
      <dsp:txXfrm>
        <a:off x="57572" y="3809477"/>
        <a:ext cx="4961682" cy="106421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60493-2DAD-45F7-A3F6-C39034CEC6AD}">
      <dsp:nvSpPr>
        <dsp:cNvPr id="0" name=""/>
        <dsp:cNvSpPr/>
      </dsp:nvSpPr>
      <dsp:spPr>
        <a:xfrm>
          <a:off x="0" y="92865"/>
          <a:ext cx="5076826" cy="11793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Sleep History -“duration, severity, variation, and daytime consequences”, maladaptive( unhealthy) behaviors, use of prescription drugs</a:t>
          </a:r>
          <a:endParaRPr lang="en-US" sz="1400" kern="1200"/>
        </a:p>
      </dsp:txBody>
      <dsp:txXfrm>
        <a:off x="57572" y="150437"/>
        <a:ext cx="4961682" cy="1064216"/>
      </dsp:txXfrm>
    </dsp:sp>
    <dsp:sp modelId="{1D1CA156-6AE7-4BA9-AA0E-AC40E5844BEF}">
      <dsp:nvSpPr>
        <dsp:cNvPr id="0" name=""/>
        <dsp:cNvSpPr/>
      </dsp:nvSpPr>
      <dsp:spPr>
        <a:xfrm>
          <a:off x="0" y="1312545"/>
          <a:ext cx="5076826" cy="1179360"/>
        </a:xfrm>
        <a:prstGeom prst="roundRect">
          <a:avLst/>
        </a:prstGeom>
        <a:solidFill>
          <a:schemeClr val="accent2">
            <a:hueOff val="-505264"/>
            <a:satOff val="-225"/>
            <a:lumOff val="235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Sleep Diary or a Sleep Log</a:t>
          </a:r>
          <a:endParaRPr lang="en-US" sz="1400" kern="1200"/>
        </a:p>
      </dsp:txBody>
      <dsp:txXfrm>
        <a:off x="57572" y="1370117"/>
        <a:ext cx="4961682" cy="1064216"/>
      </dsp:txXfrm>
    </dsp:sp>
    <dsp:sp modelId="{7D0C762E-3A14-4641-9861-A616C27EDE34}">
      <dsp:nvSpPr>
        <dsp:cNvPr id="0" name=""/>
        <dsp:cNvSpPr/>
      </dsp:nvSpPr>
      <dsp:spPr>
        <a:xfrm>
          <a:off x="0" y="2532225"/>
          <a:ext cx="5076826" cy="1179360"/>
        </a:xfrm>
        <a:prstGeom prst="roundRect">
          <a:avLst/>
        </a:prstGeom>
        <a:solidFill>
          <a:schemeClr val="accent2">
            <a:hueOff val="-1010527"/>
            <a:satOff val="-449"/>
            <a:lumOff val="470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Epworth Sleepiness Scale (ESS)</a:t>
          </a:r>
          <a:endParaRPr lang="en-US" sz="1400" kern="1200"/>
        </a:p>
      </dsp:txBody>
      <dsp:txXfrm>
        <a:off x="57572" y="2589797"/>
        <a:ext cx="4961682" cy="1064216"/>
      </dsp:txXfrm>
    </dsp:sp>
    <dsp:sp modelId="{D60A1B4E-8813-4661-860A-9C9C832F24BC}">
      <dsp:nvSpPr>
        <dsp:cNvPr id="0" name=""/>
        <dsp:cNvSpPr/>
      </dsp:nvSpPr>
      <dsp:spPr>
        <a:xfrm>
          <a:off x="0" y="3751905"/>
          <a:ext cx="5076826" cy="1179360"/>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The Physical examination -for chronic obstructive pulmonary diseases (COPD), asthma, or restless leg syndrome</a:t>
          </a:r>
          <a:endParaRPr lang="en-US" sz="1400" kern="1200"/>
        </a:p>
      </dsp:txBody>
      <dsp:txXfrm>
        <a:off x="57572" y="3809477"/>
        <a:ext cx="4961682" cy="10642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528B1-3D06-45FF-8398-F16F18EA1A02}">
      <dsp:nvSpPr>
        <dsp:cNvPr id="0" name=""/>
        <dsp:cNvSpPr/>
      </dsp:nvSpPr>
      <dsp:spPr>
        <a:xfrm>
          <a:off x="0" y="205163"/>
          <a:ext cx="5076826" cy="15110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Blood tests –to rule out “thyroid disease, iron deficiency anemia, and vitamin B12 deficiency” (occurring in restless leg syndrome)</a:t>
          </a:r>
          <a:endParaRPr lang="en-US" sz="1400" kern="1200"/>
        </a:p>
      </dsp:txBody>
      <dsp:txXfrm>
        <a:off x="73764" y="278927"/>
        <a:ext cx="4929298" cy="1363527"/>
      </dsp:txXfrm>
    </dsp:sp>
    <dsp:sp modelId="{EC069E67-A1F3-4A28-8D6C-7FFCD2F91A38}">
      <dsp:nvSpPr>
        <dsp:cNvPr id="0" name=""/>
        <dsp:cNvSpPr/>
      </dsp:nvSpPr>
      <dsp:spPr>
        <a:xfrm>
          <a:off x="0" y="1756538"/>
          <a:ext cx="5076826" cy="1511055"/>
        </a:xfrm>
        <a:prstGeom prst="roundRect">
          <a:avLst/>
        </a:prstGeom>
        <a:solidFill>
          <a:schemeClr val="accent2">
            <a:hueOff val="-757896"/>
            <a:satOff val="-337"/>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Polysomnography the  first line in evaluating sleep</a:t>
          </a:r>
          <a:endParaRPr lang="en-US" sz="1400" kern="1200"/>
        </a:p>
      </dsp:txBody>
      <dsp:txXfrm>
        <a:off x="73764" y="1830302"/>
        <a:ext cx="4929298" cy="1363527"/>
      </dsp:txXfrm>
    </dsp:sp>
    <dsp:sp modelId="{A5D61CF7-2136-4058-AAEA-1DCD88ED4D23}">
      <dsp:nvSpPr>
        <dsp:cNvPr id="0" name=""/>
        <dsp:cNvSpPr/>
      </dsp:nvSpPr>
      <dsp:spPr>
        <a:xfrm>
          <a:off x="0" y="3307913"/>
          <a:ext cx="5076826" cy="1511055"/>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Electroencephalogram (EEG), electrooculography (EOG), electromyography (EMG), electrocardiography (ECG), pulse oximetry, and air flow identify periodic limb movement disorder, sleep apnea, or narcolepsy</a:t>
          </a:r>
          <a:endParaRPr lang="en-US" sz="1400" kern="1200"/>
        </a:p>
      </dsp:txBody>
      <dsp:txXfrm>
        <a:off x="73764" y="3381677"/>
        <a:ext cx="4929298" cy="136352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528B1-3D06-45FF-8398-F16F18EA1A02}">
      <dsp:nvSpPr>
        <dsp:cNvPr id="0" name=""/>
        <dsp:cNvSpPr/>
      </dsp:nvSpPr>
      <dsp:spPr>
        <a:xfrm>
          <a:off x="0" y="55065"/>
          <a:ext cx="5076826" cy="4914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0" i="0" u="none" kern="1200" dirty="0"/>
            <a:t>Actigraphy </a:t>
          </a:r>
          <a:r>
            <a:rPr lang="en-US" sz="3000" b="0" i="0" u="none" strike="noStrike" kern="1200" dirty="0">
              <a:solidFill>
                <a:schemeClr val="bg1"/>
              </a:solidFill>
              <a:effectLst/>
              <a:latin typeface="Times New Roman" panose="02020603050405020304" pitchFamily="18" charset="0"/>
            </a:rPr>
            <a:t>measuring physical activity with a portable device worn on the wrist. Data is recorded for up to several weeks. Data is then analyzed into a computer. Sleep and wake time are revealed by movement data </a:t>
          </a:r>
          <a:r>
            <a:rPr lang="en-US" sz="3000" b="0" i="0" u="none" kern="1200" dirty="0">
              <a:solidFill>
                <a:schemeClr val="bg1"/>
              </a:solidFill>
            </a:rPr>
            <a:t> </a:t>
          </a:r>
          <a:endParaRPr lang="en-US" sz="3000" kern="1200" dirty="0">
            <a:solidFill>
              <a:schemeClr val="bg1"/>
            </a:solidFill>
          </a:endParaRPr>
        </a:p>
      </dsp:txBody>
      <dsp:txXfrm>
        <a:off x="239882" y="294947"/>
        <a:ext cx="4597062" cy="443423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BD72C-DE18-40ED-A49D-B33971818478}">
      <dsp:nvSpPr>
        <dsp:cNvPr id="0" name=""/>
        <dsp:cNvSpPr/>
      </dsp:nvSpPr>
      <dsp:spPr>
        <a:xfrm>
          <a:off x="0" y="66270"/>
          <a:ext cx="5076826" cy="9161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0" i="0" kern="1200" baseline="0"/>
            <a:t>1)Stimulus control</a:t>
          </a:r>
          <a:endParaRPr lang="en-US" sz="2700" kern="1200"/>
        </a:p>
      </dsp:txBody>
      <dsp:txXfrm>
        <a:off x="44721" y="110991"/>
        <a:ext cx="4987384" cy="826668"/>
      </dsp:txXfrm>
    </dsp:sp>
    <dsp:sp modelId="{CE91D081-FD0B-45E0-8432-5BC7E69D886C}">
      <dsp:nvSpPr>
        <dsp:cNvPr id="0" name=""/>
        <dsp:cNvSpPr/>
      </dsp:nvSpPr>
      <dsp:spPr>
        <a:xfrm>
          <a:off x="0" y="1060140"/>
          <a:ext cx="5076826" cy="916110"/>
        </a:xfrm>
        <a:prstGeom prst="roundRect">
          <a:avLst/>
        </a:prstGeom>
        <a:solidFill>
          <a:schemeClr val="accent2">
            <a:hueOff val="-378948"/>
            <a:satOff val="-169"/>
            <a:lumOff val="17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0" i="0" kern="1200" baseline="0"/>
            <a:t>2)Sleep restriction therapy</a:t>
          </a:r>
          <a:endParaRPr lang="en-US" sz="2700" kern="1200"/>
        </a:p>
      </dsp:txBody>
      <dsp:txXfrm>
        <a:off x="44721" y="1104861"/>
        <a:ext cx="4987384" cy="826668"/>
      </dsp:txXfrm>
    </dsp:sp>
    <dsp:sp modelId="{51B94B59-649E-408E-BC1D-E32CC023B17D}">
      <dsp:nvSpPr>
        <dsp:cNvPr id="0" name=""/>
        <dsp:cNvSpPr/>
      </dsp:nvSpPr>
      <dsp:spPr>
        <a:xfrm>
          <a:off x="0" y="2054010"/>
          <a:ext cx="5076826" cy="916110"/>
        </a:xfrm>
        <a:prstGeom prst="roundRect">
          <a:avLst/>
        </a:prstGeom>
        <a:solidFill>
          <a:schemeClr val="accent2">
            <a:hueOff val="-757896"/>
            <a:satOff val="-337"/>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0" kern="1200" baseline="0"/>
            <a:t>3) </a:t>
          </a:r>
          <a:r>
            <a:rPr lang="en-US" sz="2700" b="0" i="0" kern="1200" baseline="0"/>
            <a:t>Relaxation therapies</a:t>
          </a:r>
          <a:endParaRPr lang="en-US" sz="2700" kern="1200"/>
        </a:p>
      </dsp:txBody>
      <dsp:txXfrm>
        <a:off x="44721" y="2098731"/>
        <a:ext cx="4987384" cy="826668"/>
      </dsp:txXfrm>
    </dsp:sp>
    <dsp:sp modelId="{5CD69A8B-C468-47AC-9DD9-5E9B020ACCC5}">
      <dsp:nvSpPr>
        <dsp:cNvPr id="0" name=""/>
        <dsp:cNvSpPr/>
      </dsp:nvSpPr>
      <dsp:spPr>
        <a:xfrm>
          <a:off x="0" y="3047880"/>
          <a:ext cx="5076826" cy="916110"/>
        </a:xfrm>
        <a:prstGeom prst="roundRect">
          <a:avLst/>
        </a:prstGeom>
        <a:solidFill>
          <a:schemeClr val="accent2">
            <a:hueOff val="-1136843"/>
            <a:satOff val="-506"/>
            <a:lumOff val="529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0" i="0" kern="1200" baseline="0"/>
            <a:t>4) Cognitive therapy</a:t>
          </a:r>
          <a:endParaRPr lang="en-US" sz="2700" kern="1200"/>
        </a:p>
      </dsp:txBody>
      <dsp:txXfrm>
        <a:off x="44721" y="3092601"/>
        <a:ext cx="4987384" cy="826668"/>
      </dsp:txXfrm>
    </dsp:sp>
    <dsp:sp modelId="{30385F79-D233-49B7-9F6A-75E9FE27E518}">
      <dsp:nvSpPr>
        <dsp:cNvPr id="0" name=""/>
        <dsp:cNvSpPr/>
      </dsp:nvSpPr>
      <dsp:spPr>
        <a:xfrm>
          <a:off x="0" y="4041750"/>
          <a:ext cx="5076826" cy="916110"/>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0" kern="1200" baseline="0"/>
            <a:t>5) </a:t>
          </a:r>
          <a:r>
            <a:rPr lang="en-US" sz="2700" b="0" i="0" kern="1200" baseline="0"/>
            <a:t>Sleep hygiene education</a:t>
          </a:r>
          <a:endParaRPr lang="en-US" sz="2700" kern="1200"/>
        </a:p>
      </dsp:txBody>
      <dsp:txXfrm>
        <a:off x="44721" y="4086471"/>
        <a:ext cx="4987384" cy="82666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99B8A-01A3-4067-9DB4-6480EF27950C}">
      <dsp:nvSpPr>
        <dsp:cNvPr id="0" name=""/>
        <dsp:cNvSpPr/>
      </dsp:nvSpPr>
      <dsp:spPr>
        <a:xfrm>
          <a:off x="0" y="1510"/>
          <a:ext cx="5076826" cy="122719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i="0" kern="1200" baseline="0"/>
            <a:t>1) Benzodiazepines-First line (</a:t>
          </a:r>
          <a:r>
            <a:rPr lang="pt-BR" sz="1300" b="0" i="0" kern="1200" baseline="0"/>
            <a:t>estazolam, flurazepam, quazepam, temazepam, and triazolam)</a:t>
          </a:r>
          <a:endParaRPr lang="en-US" sz="1300" kern="1200"/>
        </a:p>
      </dsp:txBody>
      <dsp:txXfrm>
        <a:off x="59907" y="61417"/>
        <a:ext cx="4957012" cy="1107383"/>
      </dsp:txXfrm>
    </dsp:sp>
    <dsp:sp modelId="{02949798-C0BD-4489-87CD-F3737134CF2A}">
      <dsp:nvSpPr>
        <dsp:cNvPr id="0" name=""/>
        <dsp:cNvSpPr/>
      </dsp:nvSpPr>
      <dsp:spPr>
        <a:xfrm>
          <a:off x="0" y="1266148"/>
          <a:ext cx="5076826" cy="1227197"/>
        </a:xfrm>
        <a:prstGeom prst="roundRect">
          <a:avLst/>
        </a:prstGeom>
        <a:solidFill>
          <a:schemeClr val="accent2">
            <a:hueOff val="-505264"/>
            <a:satOff val="-225"/>
            <a:lumOff val="235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kern="1200" baseline="0" dirty="0"/>
            <a:t>2) </a:t>
          </a:r>
          <a:r>
            <a:rPr lang="en-US" sz="1300" b="0" i="0" kern="1200" baseline="0" dirty="0"/>
            <a:t>Non-benzodiazepine hypnotics: zopiclone (</a:t>
          </a:r>
          <a:r>
            <a:rPr lang="en-US" sz="1300" b="0" i="0" kern="1200" baseline="0" dirty="0" err="1"/>
            <a:t>Imovane</a:t>
          </a:r>
          <a:r>
            <a:rPr lang="en-US" sz="1300" b="0" i="0" kern="1200" baseline="0" dirty="0"/>
            <a:t>), zolpidem (Ambien) , zaleplon (Sonata).</a:t>
          </a:r>
          <a:br>
            <a:rPr lang="en-US" sz="1300" b="0" kern="1200" baseline="0" dirty="0"/>
          </a:br>
          <a:endParaRPr lang="en-US" sz="1300" kern="1200" dirty="0"/>
        </a:p>
      </dsp:txBody>
      <dsp:txXfrm>
        <a:off x="59907" y="1326055"/>
        <a:ext cx="4957012" cy="1107383"/>
      </dsp:txXfrm>
    </dsp:sp>
    <dsp:sp modelId="{5699FC5C-9D1B-47B9-95A3-24E8FE0CE637}">
      <dsp:nvSpPr>
        <dsp:cNvPr id="0" name=""/>
        <dsp:cNvSpPr/>
      </dsp:nvSpPr>
      <dsp:spPr>
        <a:xfrm>
          <a:off x="0" y="2530785"/>
          <a:ext cx="5076826" cy="1227197"/>
        </a:xfrm>
        <a:prstGeom prst="roundRect">
          <a:avLst/>
        </a:prstGeom>
        <a:solidFill>
          <a:schemeClr val="accent2">
            <a:hueOff val="-1010527"/>
            <a:satOff val="-449"/>
            <a:lumOff val="470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kern="1200" baseline="0" dirty="0"/>
            <a:t> 3</a:t>
          </a:r>
          <a:r>
            <a:rPr lang="en-US" sz="1300" b="0" i="0" kern="1200" baseline="0" dirty="0"/>
            <a:t>) Antidepressants : </a:t>
          </a:r>
          <a:r>
            <a:rPr lang="en-US" sz="1300" b="0" i="1" kern="1200" baseline="0" dirty="0"/>
            <a:t>Tricyclic antidepressants</a:t>
          </a:r>
          <a:r>
            <a:rPr lang="en-US" sz="1300" b="0" i="0" kern="1200" baseline="0" dirty="0"/>
            <a:t> (TCAs) such as amitriptyline, doxepin, and nortriptyline  </a:t>
          </a:r>
        </a:p>
        <a:p>
          <a:pPr marL="0" lvl="0" indent="0" algn="l" defTabSz="577850">
            <a:lnSpc>
              <a:spcPct val="90000"/>
            </a:lnSpc>
            <a:spcBef>
              <a:spcPct val="0"/>
            </a:spcBef>
            <a:spcAft>
              <a:spcPct val="35000"/>
            </a:spcAft>
            <a:buNone/>
          </a:pPr>
          <a:r>
            <a:rPr lang="en-US" sz="1300" b="0" i="0" kern="1200" baseline="0" dirty="0"/>
            <a:t> 4) Trazodone </a:t>
          </a:r>
          <a:endParaRPr lang="en-US" sz="1300" kern="1200" dirty="0"/>
        </a:p>
      </dsp:txBody>
      <dsp:txXfrm>
        <a:off x="59907" y="2590692"/>
        <a:ext cx="4957012" cy="1107383"/>
      </dsp:txXfrm>
    </dsp:sp>
    <dsp:sp modelId="{CE8739BC-61EE-4F08-A07A-19655589A94C}">
      <dsp:nvSpPr>
        <dsp:cNvPr id="0" name=""/>
        <dsp:cNvSpPr/>
      </dsp:nvSpPr>
      <dsp:spPr>
        <a:xfrm>
          <a:off x="0" y="3795422"/>
          <a:ext cx="5076826" cy="1227197"/>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kern="1200" baseline="0"/>
            <a:t>5) </a:t>
          </a:r>
          <a:r>
            <a:rPr lang="en-US" sz="1300" b="0" i="0" kern="1200" baseline="0"/>
            <a:t>Antihistamines </a:t>
          </a:r>
          <a:endParaRPr lang="en-US" sz="1300" kern="1200"/>
        </a:p>
      </dsp:txBody>
      <dsp:txXfrm>
        <a:off x="59907" y="3855329"/>
        <a:ext cx="4957012" cy="110738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29BA5-817B-4F55-B2A2-ECEE02C2A994}">
      <dsp:nvSpPr>
        <dsp:cNvPr id="0" name=""/>
        <dsp:cNvSpPr/>
      </dsp:nvSpPr>
      <dsp:spPr>
        <a:xfrm>
          <a:off x="0" y="342975"/>
          <a:ext cx="5076826" cy="8353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Herbs used to promote sleep include valerian , skullcap, passion flower, California poppy, and Lemon balm</a:t>
          </a:r>
          <a:endParaRPr lang="en-US" sz="1400" kern="1200"/>
        </a:p>
      </dsp:txBody>
      <dsp:txXfrm>
        <a:off x="40780" y="383755"/>
        <a:ext cx="4995266" cy="753819"/>
      </dsp:txXfrm>
    </dsp:sp>
    <dsp:sp modelId="{CD926A14-297A-440D-9898-BAB371C9C77D}">
      <dsp:nvSpPr>
        <dsp:cNvPr id="0" name=""/>
        <dsp:cNvSpPr/>
      </dsp:nvSpPr>
      <dsp:spPr>
        <a:xfrm>
          <a:off x="0" y="1218675"/>
          <a:ext cx="5076826" cy="835379"/>
        </a:xfrm>
        <a:prstGeom prst="roundRect">
          <a:avLst/>
        </a:prstGeom>
        <a:solidFill>
          <a:schemeClr val="accent2">
            <a:hueOff val="-378948"/>
            <a:satOff val="-169"/>
            <a:lumOff val="17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1" kern="1200"/>
            <a:t>Valeriana officinalis</a:t>
          </a:r>
          <a:r>
            <a:rPr lang="en-US" sz="1400" kern="1200"/>
            <a:t>, Valeriana Mexicana, </a:t>
          </a:r>
          <a:r>
            <a:rPr lang="en-US" sz="1400" b="0" i="0" kern="1200"/>
            <a:t>Chamomile, Hawthorne , Saint Johns Wort, Rosemary, Lavander  </a:t>
          </a:r>
          <a:endParaRPr lang="en-US" sz="1400" kern="1200"/>
        </a:p>
      </dsp:txBody>
      <dsp:txXfrm>
        <a:off x="40780" y="1259455"/>
        <a:ext cx="4995266" cy="753819"/>
      </dsp:txXfrm>
    </dsp:sp>
    <dsp:sp modelId="{D39001EB-A6FD-4566-BB80-51B40942E0B1}">
      <dsp:nvSpPr>
        <dsp:cNvPr id="0" name=""/>
        <dsp:cNvSpPr/>
      </dsp:nvSpPr>
      <dsp:spPr>
        <a:xfrm>
          <a:off x="0" y="2094375"/>
          <a:ext cx="5076826" cy="835379"/>
        </a:xfrm>
        <a:prstGeom prst="roundRect">
          <a:avLst/>
        </a:prstGeom>
        <a:solidFill>
          <a:schemeClr val="accent2">
            <a:hueOff val="-757896"/>
            <a:satOff val="-337"/>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Cognitive behavioral therapy for insomnia (CBT-I) is the preferred first-line </a:t>
          </a:r>
          <a:endParaRPr lang="en-US" sz="1400" kern="1200"/>
        </a:p>
      </dsp:txBody>
      <dsp:txXfrm>
        <a:off x="40780" y="2135155"/>
        <a:ext cx="4995266" cy="753819"/>
      </dsp:txXfrm>
    </dsp:sp>
    <dsp:sp modelId="{579577D3-E0AC-46A4-9FDA-D15F9496D91C}">
      <dsp:nvSpPr>
        <dsp:cNvPr id="0" name=""/>
        <dsp:cNvSpPr/>
      </dsp:nvSpPr>
      <dsp:spPr>
        <a:xfrm>
          <a:off x="0" y="2970075"/>
          <a:ext cx="5076826" cy="835379"/>
        </a:xfrm>
        <a:prstGeom prst="roundRect">
          <a:avLst/>
        </a:prstGeom>
        <a:solidFill>
          <a:schemeClr val="accent2">
            <a:hueOff val="-1136843"/>
            <a:satOff val="-506"/>
            <a:lumOff val="529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Guided Meditation and Imagery,</a:t>
          </a:r>
        </a:p>
      </dsp:txBody>
      <dsp:txXfrm>
        <a:off x="40780" y="3010855"/>
        <a:ext cx="4995266" cy="753819"/>
      </dsp:txXfrm>
    </dsp:sp>
    <dsp:sp modelId="{B60D728D-4564-46F4-926E-F672CC96705E}">
      <dsp:nvSpPr>
        <dsp:cNvPr id="0" name=""/>
        <dsp:cNvSpPr/>
      </dsp:nvSpPr>
      <dsp:spPr>
        <a:xfrm>
          <a:off x="0" y="3845775"/>
          <a:ext cx="5076826" cy="835379"/>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Yin Yoga</a:t>
          </a:r>
        </a:p>
      </dsp:txBody>
      <dsp:txXfrm>
        <a:off x="40780" y="3886555"/>
        <a:ext cx="4995266" cy="753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EFCFE5-C1CE-4363-B8DC-061ACE71ECE9}">
      <dsp:nvSpPr>
        <dsp:cNvPr id="0" name=""/>
        <dsp:cNvSpPr/>
      </dsp:nvSpPr>
      <dsp:spPr>
        <a:xfrm>
          <a:off x="0" y="3781929"/>
          <a:ext cx="5076826" cy="12413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a:t>Insomnia brings high healthcare use and costs, especially in patients with other medical and mental disorders (Dopheide, 2020).</a:t>
          </a:r>
          <a:endParaRPr lang="en-US" sz="1500" kern="1200"/>
        </a:p>
      </dsp:txBody>
      <dsp:txXfrm>
        <a:off x="0" y="3781929"/>
        <a:ext cx="5076826" cy="1241313"/>
      </dsp:txXfrm>
    </dsp:sp>
    <dsp:sp modelId="{D02F8A0D-4019-47C3-BE7A-FCB4517A3628}">
      <dsp:nvSpPr>
        <dsp:cNvPr id="0" name=""/>
        <dsp:cNvSpPr/>
      </dsp:nvSpPr>
      <dsp:spPr>
        <a:xfrm rot="10800000">
          <a:off x="0" y="1891408"/>
          <a:ext cx="5076826" cy="1909140"/>
        </a:xfrm>
        <a:prstGeom prst="upArrowCallout">
          <a:avLst/>
        </a:prstGeom>
        <a:solidFill>
          <a:schemeClr val="accent2">
            <a:hueOff val="-757896"/>
            <a:satOff val="-337"/>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a:t>The cases of insomnia in the United States increased 11-fold, from 800,000 to 9.4 million.</a:t>
          </a:r>
          <a:endParaRPr lang="en-US" sz="1500" kern="1200"/>
        </a:p>
      </dsp:txBody>
      <dsp:txXfrm rot="10800000">
        <a:off x="0" y="1891408"/>
        <a:ext cx="5076826" cy="1240502"/>
      </dsp:txXfrm>
    </dsp:sp>
    <dsp:sp modelId="{4874C58D-DAB0-4AEF-9E0B-FA0DE2BB549E}">
      <dsp:nvSpPr>
        <dsp:cNvPr id="0" name=""/>
        <dsp:cNvSpPr/>
      </dsp:nvSpPr>
      <dsp:spPr>
        <a:xfrm rot="10800000">
          <a:off x="0" y="888"/>
          <a:ext cx="5076826" cy="1909140"/>
        </a:xfrm>
        <a:prstGeom prst="upArrowCallou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a:t>In the United States, costs for insomnia exceed $100 billion annually. Between 1993 and 2015,</a:t>
          </a:r>
          <a:endParaRPr lang="en-US" sz="1500" kern="1200"/>
        </a:p>
      </dsp:txBody>
      <dsp:txXfrm rot="10800000">
        <a:off x="0" y="888"/>
        <a:ext cx="5076826" cy="12405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FCDF5-48DC-4CBD-9284-F749D616E638}">
      <dsp:nvSpPr>
        <dsp:cNvPr id="0" name=""/>
        <dsp:cNvSpPr/>
      </dsp:nvSpPr>
      <dsp:spPr>
        <a:xfrm>
          <a:off x="0" y="3781929"/>
          <a:ext cx="5076826" cy="12413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kern="1200" baseline="0"/>
            <a:t>Short-term insomnia appears for less than three months and chronic insomnia appears three or more times a week for more than three months.</a:t>
          </a:r>
          <a:endParaRPr lang="en-US" sz="1500" kern="1200"/>
        </a:p>
      </dsp:txBody>
      <dsp:txXfrm>
        <a:off x="0" y="3781929"/>
        <a:ext cx="5076826" cy="1241313"/>
      </dsp:txXfrm>
    </dsp:sp>
    <dsp:sp modelId="{37EA58AD-2E3E-4968-8D72-510A44D70DD6}">
      <dsp:nvSpPr>
        <dsp:cNvPr id="0" name=""/>
        <dsp:cNvSpPr/>
      </dsp:nvSpPr>
      <dsp:spPr>
        <a:xfrm rot="10800000">
          <a:off x="0" y="1891408"/>
          <a:ext cx="5076826" cy="1909140"/>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kern="1200" baseline="0"/>
            <a:t>I</a:t>
          </a:r>
          <a:r>
            <a:rPr lang="en-US" sz="1500" b="0" i="0" kern="1200" baseline="0"/>
            <a:t>nsomnia was subclassified as “short-term, chronic, or other</a:t>
          </a:r>
          <a:r>
            <a:rPr lang="en-US" sz="1500" b="0" kern="1200" baseline="0"/>
            <a:t>.” </a:t>
          </a:r>
          <a:endParaRPr lang="en-US" sz="1500" kern="1200"/>
        </a:p>
      </dsp:txBody>
      <dsp:txXfrm rot="10800000">
        <a:off x="0" y="1891408"/>
        <a:ext cx="5076826" cy="1240502"/>
      </dsp:txXfrm>
    </dsp:sp>
    <dsp:sp modelId="{903F298A-95BB-478A-BC75-7FC3C12203EA}">
      <dsp:nvSpPr>
        <dsp:cNvPr id="0" name=""/>
        <dsp:cNvSpPr/>
      </dsp:nvSpPr>
      <dsp:spPr>
        <a:xfrm rot="10800000">
          <a:off x="0" y="888"/>
          <a:ext cx="5076826" cy="1909140"/>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baseline="0"/>
            <a:t>“ difficulty falling asleep, staying asleep or nonrestorative sleep”. (</a:t>
          </a:r>
          <a:r>
            <a:rPr lang="en-US" sz="1500" b="0" i="1" kern="1200" baseline="0"/>
            <a:t>International Classification of Sleep Disorders</a:t>
          </a:r>
          <a:r>
            <a:rPr lang="en-US" sz="1500" b="0" kern="1200" baseline="0"/>
            <a:t>,</a:t>
          </a:r>
          <a:r>
            <a:rPr lang="en-US" sz="1500" b="0" i="1" kern="1200" baseline="0"/>
            <a:t>2014)</a:t>
          </a:r>
          <a:endParaRPr lang="en-US" sz="1500" kern="1200"/>
        </a:p>
      </dsp:txBody>
      <dsp:txXfrm rot="10800000">
        <a:off x="0" y="888"/>
        <a:ext cx="5076826" cy="12405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420F8-B6F9-48EA-A557-E8E4E5C31043}">
      <dsp:nvSpPr>
        <dsp:cNvPr id="0" name=""/>
        <dsp:cNvSpPr/>
      </dsp:nvSpPr>
      <dsp:spPr>
        <a:xfrm>
          <a:off x="0" y="188040"/>
          <a:ext cx="5076826" cy="8950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Are based on: the patient sleep history, other medical and mental illnesses, and substance use. </a:t>
          </a:r>
          <a:endParaRPr lang="en-US" sz="1500" kern="1200"/>
        </a:p>
      </dsp:txBody>
      <dsp:txXfrm>
        <a:off x="43693" y="231733"/>
        <a:ext cx="4989440" cy="807664"/>
      </dsp:txXfrm>
    </dsp:sp>
    <dsp:sp modelId="{805EB0B7-2789-42E1-89B9-179A52BEB623}">
      <dsp:nvSpPr>
        <dsp:cNvPr id="0" name=""/>
        <dsp:cNvSpPr/>
      </dsp:nvSpPr>
      <dsp:spPr>
        <a:xfrm>
          <a:off x="0" y="1126290"/>
          <a:ext cx="5076826" cy="895050"/>
        </a:xfrm>
        <a:prstGeom prst="roundRect">
          <a:avLst/>
        </a:prstGeom>
        <a:solidFill>
          <a:schemeClr val="accent2">
            <a:hueOff val="-378948"/>
            <a:satOff val="-169"/>
            <a:lumOff val="17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Tools used are Consensus Sleep Diary, </a:t>
          </a:r>
          <a:endParaRPr lang="en-US" sz="1500" kern="1200"/>
        </a:p>
      </dsp:txBody>
      <dsp:txXfrm>
        <a:off x="43693" y="1169983"/>
        <a:ext cx="4989440" cy="807664"/>
      </dsp:txXfrm>
    </dsp:sp>
    <dsp:sp modelId="{9C991740-A295-41B4-8C6E-8B21D88A69B6}">
      <dsp:nvSpPr>
        <dsp:cNvPr id="0" name=""/>
        <dsp:cNvSpPr/>
      </dsp:nvSpPr>
      <dsp:spPr>
        <a:xfrm>
          <a:off x="0" y="2064540"/>
          <a:ext cx="5076826" cy="895050"/>
        </a:xfrm>
        <a:prstGeom prst="roundRect">
          <a:avLst/>
        </a:prstGeom>
        <a:solidFill>
          <a:schemeClr val="accent2">
            <a:hueOff val="-757896"/>
            <a:satOff val="-337"/>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The Epworth Sleepiness Scale (ESS), </a:t>
          </a:r>
          <a:endParaRPr lang="en-US" sz="1500" kern="1200"/>
        </a:p>
      </dsp:txBody>
      <dsp:txXfrm>
        <a:off x="43693" y="2108233"/>
        <a:ext cx="4989440" cy="807664"/>
      </dsp:txXfrm>
    </dsp:sp>
    <dsp:sp modelId="{53091059-6520-4AAB-BC3A-6A18A431764D}">
      <dsp:nvSpPr>
        <dsp:cNvPr id="0" name=""/>
        <dsp:cNvSpPr/>
      </dsp:nvSpPr>
      <dsp:spPr>
        <a:xfrm>
          <a:off x="0" y="3002790"/>
          <a:ext cx="5076826" cy="895050"/>
        </a:xfrm>
        <a:prstGeom prst="roundRect">
          <a:avLst/>
        </a:prstGeom>
        <a:solidFill>
          <a:schemeClr val="accent2">
            <a:hueOff val="-1136843"/>
            <a:satOff val="-506"/>
            <a:lumOff val="529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Insomnia Severity Index (ISI) </a:t>
          </a:r>
          <a:endParaRPr lang="en-US" sz="1500" kern="1200"/>
        </a:p>
      </dsp:txBody>
      <dsp:txXfrm>
        <a:off x="43693" y="3046483"/>
        <a:ext cx="4989440" cy="807664"/>
      </dsp:txXfrm>
    </dsp:sp>
    <dsp:sp modelId="{457D97D1-E664-4D85-AC6C-124EF6010C05}">
      <dsp:nvSpPr>
        <dsp:cNvPr id="0" name=""/>
        <dsp:cNvSpPr/>
      </dsp:nvSpPr>
      <dsp:spPr>
        <a:xfrm>
          <a:off x="0" y="3941040"/>
          <a:ext cx="5076826" cy="895050"/>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and Dysfunctional Beliefs and Attitudes About Sleep Scale ( DBAS).</a:t>
          </a:r>
          <a:endParaRPr lang="en-US" sz="1500" kern="1200"/>
        </a:p>
      </dsp:txBody>
      <dsp:txXfrm>
        <a:off x="43693" y="3984733"/>
        <a:ext cx="4989440" cy="8076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93C26-DAE6-4A3A-B849-954D702E26CF}">
      <dsp:nvSpPr>
        <dsp:cNvPr id="0" name=""/>
        <dsp:cNvSpPr/>
      </dsp:nvSpPr>
      <dsp:spPr>
        <a:xfrm>
          <a:off x="0" y="188040"/>
          <a:ext cx="5076826" cy="8950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baseline="0"/>
            <a:t>Insomnia can appear as a primary disorder or a subsequent symptom of another sleep disorder:</a:t>
          </a:r>
          <a:endParaRPr lang="en-US" sz="1500" kern="1200"/>
        </a:p>
      </dsp:txBody>
      <dsp:txXfrm>
        <a:off x="43693" y="231733"/>
        <a:ext cx="4989440" cy="807664"/>
      </dsp:txXfrm>
    </dsp:sp>
    <dsp:sp modelId="{655A881C-ABDE-4A86-8596-6638533A1208}">
      <dsp:nvSpPr>
        <dsp:cNvPr id="0" name=""/>
        <dsp:cNvSpPr/>
      </dsp:nvSpPr>
      <dsp:spPr>
        <a:xfrm>
          <a:off x="0" y="1126290"/>
          <a:ext cx="5076826" cy="895050"/>
        </a:xfrm>
        <a:prstGeom prst="roundRect">
          <a:avLst/>
        </a:prstGeom>
        <a:solidFill>
          <a:schemeClr val="accent2">
            <a:hueOff val="-378948"/>
            <a:satOff val="-169"/>
            <a:lumOff val="17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baseline="0" dirty="0"/>
            <a:t>Obstructive sleep apnea [OSA] </a:t>
          </a:r>
          <a:endParaRPr lang="en-US" sz="1500" kern="1200" dirty="0"/>
        </a:p>
      </dsp:txBody>
      <dsp:txXfrm>
        <a:off x="43693" y="1169983"/>
        <a:ext cx="4989440" cy="807664"/>
      </dsp:txXfrm>
    </dsp:sp>
    <dsp:sp modelId="{D9088DA9-A16C-4C09-B154-EBC31D5E103A}">
      <dsp:nvSpPr>
        <dsp:cNvPr id="0" name=""/>
        <dsp:cNvSpPr/>
      </dsp:nvSpPr>
      <dsp:spPr>
        <a:xfrm>
          <a:off x="0" y="2064540"/>
          <a:ext cx="5076826" cy="895050"/>
        </a:xfrm>
        <a:prstGeom prst="roundRect">
          <a:avLst/>
        </a:prstGeom>
        <a:solidFill>
          <a:schemeClr val="accent2">
            <a:hueOff val="-757896"/>
            <a:satOff val="-337"/>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baseline="0" dirty="0"/>
            <a:t>restless legs syndrome [RLS])</a:t>
          </a:r>
          <a:endParaRPr lang="en-US" sz="1500" kern="1200" dirty="0"/>
        </a:p>
      </dsp:txBody>
      <dsp:txXfrm>
        <a:off x="43693" y="2108233"/>
        <a:ext cx="4989440" cy="807664"/>
      </dsp:txXfrm>
    </dsp:sp>
    <dsp:sp modelId="{1E341055-116B-4908-BF00-44928D4BB286}">
      <dsp:nvSpPr>
        <dsp:cNvPr id="0" name=""/>
        <dsp:cNvSpPr/>
      </dsp:nvSpPr>
      <dsp:spPr>
        <a:xfrm>
          <a:off x="0" y="3002790"/>
          <a:ext cx="5076826" cy="895050"/>
        </a:xfrm>
        <a:prstGeom prst="roundRect">
          <a:avLst/>
        </a:prstGeom>
        <a:solidFill>
          <a:schemeClr val="accent2">
            <a:hueOff val="-1136843"/>
            <a:satOff val="-506"/>
            <a:lumOff val="529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baseline="0" dirty="0"/>
            <a:t>periodic leg movements during sleep [PLMS]</a:t>
          </a:r>
          <a:endParaRPr lang="en-US" sz="1500" kern="1200" dirty="0"/>
        </a:p>
      </dsp:txBody>
      <dsp:txXfrm>
        <a:off x="43693" y="3046483"/>
        <a:ext cx="4989440" cy="807664"/>
      </dsp:txXfrm>
    </dsp:sp>
    <dsp:sp modelId="{87DBBB8E-82B1-491F-A894-7162D66F6665}">
      <dsp:nvSpPr>
        <dsp:cNvPr id="0" name=""/>
        <dsp:cNvSpPr/>
      </dsp:nvSpPr>
      <dsp:spPr>
        <a:xfrm>
          <a:off x="0" y="3941040"/>
          <a:ext cx="5076826" cy="895050"/>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baseline="0" dirty="0"/>
            <a:t>or another comorbid disorder: anxiety, depression, nightmares, panic, bipolar, OCD, ADHD,…. </a:t>
          </a:r>
          <a:endParaRPr lang="en-US" sz="1500" kern="1200" dirty="0"/>
        </a:p>
      </dsp:txBody>
      <dsp:txXfrm>
        <a:off x="43693" y="3984733"/>
        <a:ext cx="4989440" cy="8076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FA304B-F8C0-4ED4-84CE-050882B8EE58}">
      <dsp:nvSpPr>
        <dsp:cNvPr id="0" name=""/>
        <dsp:cNvSpPr/>
      </dsp:nvSpPr>
      <dsp:spPr>
        <a:xfrm>
          <a:off x="342552" y="2698"/>
          <a:ext cx="2526326" cy="151579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10-30% of adults suffer from chronic insomnia </a:t>
          </a:r>
          <a:endParaRPr lang="en-US" sz="1500" kern="1200"/>
        </a:p>
      </dsp:txBody>
      <dsp:txXfrm>
        <a:off x="342552" y="2698"/>
        <a:ext cx="2526326" cy="1515795"/>
      </dsp:txXfrm>
    </dsp:sp>
    <dsp:sp modelId="{8A833EEB-BBC7-4D5E-BD6A-3FD35C7926BC}">
      <dsp:nvSpPr>
        <dsp:cNvPr id="0" name=""/>
        <dsp:cNvSpPr/>
      </dsp:nvSpPr>
      <dsp:spPr>
        <a:xfrm>
          <a:off x="3121511" y="2698"/>
          <a:ext cx="2526326" cy="151579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30-48 % of the elderly report insomnia</a:t>
          </a:r>
          <a:endParaRPr lang="en-US" sz="1500" kern="1200"/>
        </a:p>
      </dsp:txBody>
      <dsp:txXfrm>
        <a:off x="3121511" y="2698"/>
        <a:ext cx="2526326" cy="1515795"/>
      </dsp:txXfrm>
    </dsp:sp>
    <dsp:sp modelId="{CC44D41E-64AF-47DD-8F8C-BA35C61B05C5}">
      <dsp:nvSpPr>
        <dsp:cNvPr id="0" name=""/>
        <dsp:cNvSpPr/>
      </dsp:nvSpPr>
      <dsp:spPr>
        <a:xfrm>
          <a:off x="5900470" y="2698"/>
          <a:ext cx="2526326" cy="151579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Women have insomnia more than men, as much as 40% more.</a:t>
          </a:r>
          <a:endParaRPr lang="en-US" sz="1500" kern="1200"/>
        </a:p>
      </dsp:txBody>
      <dsp:txXfrm>
        <a:off x="5900470" y="2698"/>
        <a:ext cx="2526326" cy="1515795"/>
      </dsp:txXfrm>
    </dsp:sp>
    <dsp:sp modelId="{303DC67C-ADDA-4523-B0B4-391AB568BEC1}">
      <dsp:nvSpPr>
        <dsp:cNvPr id="0" name=""/>
        <dsp:cNvSpPr/>
      </dsp:nvSpPr>
      <dsp:spPr>
        <a:xfrm>
          <a:off x="3121511" y="1771126"/>
          <a:ext cx="2526326" cy="151579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sng"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35.2% of all adults in the U.S</a:t>
          </a:r>
          <a:r>
            <a:rPr lang="en-US" sz="1500" b="0" i="0" u="sng" kern="1200" dirty="0">
              <a:solidFill>
                <a:schemeClr val="bg1"/>
              </a:solidFill>
            </a:rPr>
            <a:t>. are </a:t>
          </a:r>
          <a:r>
            <a:rPr lang="en-US" sz="1500" b="0" i="0" kern="1200" dirty="0"/>
            <a:t>found with less than seven hours of sleep per night</a:t>
          </a:r>
          <a:endParaRPr lang="en-US" sz="1500" kern="1200" dirty="0"/>
        </a:p>
      </dsp:txBody>
      <dsp:txXfrm>
        <a:off x="3121511" y="1771126"/>
        <a:ext cx="2526326" cy="15157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EE636-9E9B-47F6-A4E4-319E0C97EF43}">
      <dsp:nvSpPr>
        <dsp:cNvPr id="0" name=""/>
        <dsp:cNvSpPr/>
      </dsp:nvSpPr>
      <dsp:spPr>
        <a:xfrm>
          <a:off x="342552" y="2698"/>
          <a:ext cx="2526326" cy="151579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a:t>Native Hawaiians/ Pacific Islanders are the most predominant with insufficient sleep (46.3%),</a:t>
          </a:r>
          <a:endParaRPr lang="en-US" sz="1400" kern="1200"/>
        </a:p>
      </dsp:txBody>
      <dsp:txXfrm>
        <a:off x="342552" y="2698"/>
        <a:ext cx="2526326" cy="1515795"/>
      </dsp:txXfrm>
    </dsp:sp>
    <dsp:sp modelId="{CF04B269-AE8A-4022-A327-AF85661D9F98}">
      <dsp:nvSpPr>
        <dsp:cNvPr id="0" name=""/>
        <dsp:cNvSpPr/>
      </dsp:nvSpPr>
      <dsp:spPr>
        <a:xfrm>
          <a:off x="3121511" y="2698"/>
          <a:ext cx="2526326" cy="151579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a:t>then black people (45.8%), </a:t>
          </a:r>
          <a:endParaRPr lang="en-US" sz="1400" kern="1200"/>
        </a:p>
      </dsp:txBody>
      <dsp:txXfrm>
        <a:off x="3121511" y="2698"/>
        <a:ext cx="2526326" cy="1515795"/>
      </dsp:txXfrm>
    </dsp:sp>
    <dsp:sp modelId="{D82E708C-1B0E-4465-98AA-86C3211E4554}">
      <dsp:nvSpPr>
        <dsp:cNvPr id="0" name=""/>
        <dsp:cNvSpPr/>
      </dsp:nvSpPr>
      <dsp:spPr>
        <a:xfrm>
          <a:off x="5900470" y="2698"/>
          <a:ext cx="2526326" cy="151579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a:t>American Indians/Alaska Natives (40.4%), </a:t>
          </a:r>
          <a:endParaRPr lang="en-US" sz="1400" kern="1200"/>
        </a:p>
      </dsp:txBody>
      <dsp:txXfrm>
        <a:off x="5900470" y="2698"/>
        <a:ext cx="2526326" cy="1515795"/>
      </dsp:txXfrm>
    </dsp:sp>
    <dsp:sp modelId="{C333EB85-76D4-4AF9-ADC4-F452923B6A70}">
      <dsp:nvSpPr>
        <dsp:cNvPr id="0" name=""/>
        <dsp:cNvSpPr/>
      </dsp:nvSpPr>
      <dsp:spPr>
        <a:xfrm>
          <a:off x="342552" y="1771126"/>
          <a:ext cx="2526326" cy="151579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a:t>Asians (37.5%), </a:t>
          </a:r>
          <a:endParaRPr lang="en-US" sz="1400" kern="1200"/>
        </a:p>
      </dsp:txBody>
      <dsp:txXfrm>
        <a:off x="342552" y="1771126"/>
        <a:ext cx="2526326" cy="1515795"/>
      </dsp:txXfrm>
    </dsp:sp>
    <dsp:sp modelId="{25A2E85A-8D73-4269-AFAA-5ABF48A05ACB}">
      <dsp:nvSpPr>
        <dsp:cNvPr id="0" name=""/>
        <dsp:cNvSpPr/>
      </dsp:nvSpPr>
      <dsp:spPr>
        <a:xfrm>
          <a:off x="3121511" y="1771126"/>
          <a:ext cx="2526326" cy="151579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a:t>Hispanics (34.5%) </a:t>
          </a:r>
          <a:endParaRPr lang="en-US" sz="1400" kern="1200"/>
        </a:p>
      </dsp:txBody>
      <dsp:txXfrm>
        <a:off x="3121511" y="1771126"/>
        <a:ext cx="2526326" cy="1515795"/>
      </dsp:txXfrm>
    </dsp:sp>
    <dsp:sp modelId="{42E3A5E3-E324-4D5A-AA03-FF0297CD5114}">
      <dsp:nvSpPr>
        <dsp:cNvPr id="0" name=""/>
        <dsp:cNvSpPr/>
      </dsp:nvSpPr>
      <dsp:spPr>
        <a:xfrm>
          <a:off x="5900470" y="1771126"/>
          <a:ext cx="2526326" cy="151579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a:t>and whites (33.4%),  with less than seven hours of sleep. </a:t>
          </a:r>
          <a:endParaRPr lang="en-US" sz="1400" kern="1200"/>
        </a:p>
      </dsp:txBody>
      <dsp:txXfrm>
        <a:off x="5900470" y="1771126"/>
        <a:ext cx="2526326" cy="15157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54592-316A-4DB5-9CE5-3B5073834501}">
      <dsp:nvSpPr>
        <dsp:cNvPr id="0" name=""/>
        <dsp:cNvSpPr/>
      </dsp:nvSpPr>
      <dsp:spPr>
        <a:xfrm>
          <a:off x="0" y="395085"/>
          <a:ext cx="5076826" cy="20896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W</a:t>
          </a:r>
          <a:r>
            <a:rPr lang="en-US" sz="1900" b="0" i="0" kern="1200"/>
            <a:t>orry and rumination are thought cognitive causes for not falling asleep and being able to go back to sleep after waking up involuntarily during the night</a:t>
          </a:r>
          <a:endParaRPr lang="en-US" sz="1900" kern="1200"/>
        </a:p>
      </dsp:txBody>
      <dsp:txXfrm>
        <a:off x="102007" y="497092"/>
        <a:ext cx="4872812" cy="1885605"/>
      </dsp:txXfrm>
    </dsp:sp>
    <dsp:sp modelId="{105B3866-22F2-4088-B673-1CADDDF38C75}">
      <dsp:nvSpPr>
        <dsp:cNvPr id="0" name=""/>
        <dsp:cNvSpPr/>
      </dsp:nvSpPr>
      <dsp:spPr>
        <a:xfrm>
          <a:off x="0" y="2539425"/>
          <a:ext cx="5076826" cy="2089619"/>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 (Harvey, 2002) (Roth, 2007)</a:t>
          </a:r>
          <a:br>
            <a:rPr lang="en-US" sz="1900" kern="1200" dirty="0"/>
          </a:br>
          <a:endParaRPr lang="en-US" sz="1900" kern="1200" dirty="0"/>
        </a:p>
      </dsp:txBody>
      <dsp:txXfrm>
        <a:off x="102007" y="2641432"/>
        <a:ext cx="4872812" cy="18856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6D03A-2D7E-48FE-A41A-0DE52200C96A}">
      <dsp:nvSpPr>
        <dsp:cNvPr id="0" name=""/>
        <dsp:cNvSpPr/>
      </dsp:nvSpPr>
      <dsp:spPr>
        <a:xfrm>
          <a:off x="0" y="330015"/>
          <a:ext cx="5076826" cy="14297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i="0" kern="1200" baseline="0"/>
            <a:t>Insomnia is thought to be caused by a state of hyperarousal that manifests during daytime as a state of hypervigilance and at night as difficulty falling asleep and maintaining sleep.  (Bonnet &amp; Arrand, 1995) </a:t>
          </a:r>
          <a:endParaRPr lang="en-US" sz="1300" kern="1200"/>
        </a:p>
      </dsp:txBody>
      <dsp:txXfrm>
        <a:off x="69794" y="399809"/>
        <a:ext cx="4937238" cy="1290152"/>
      </dsp:txXfrm>
    </dsp:sp>
    <dsp:sp modelId="{E94EA2EC-1018-4808-9A91-E5EFD6D43CCC}">
      <dsp:nvSpPr>
        <dsp:cNvPr id="0" name=""/>
        <dsp:cNvSpPr/>
      </dsp:nvSpPr>
      <dsp:spPr>
        <a:xfrm>
          <a:off x="0" y="1797195"/>
          <a:ext cx="5076826" cy="1429740"/>
        </a:xfrm>
        <a:prstGeom prst="roundRect">
          <a:avLst/>
        </a:prstGeom>
        <a:solidFill>
          <a:schemeClr val="accent2">
            <a:hueOff val="-757896"/>
            <a:satOff val="-337"/>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kern="1200" baseline="0"/>
            <a:t>M</a:t>
          </a:r>
          <a:r>
            <a:rPr lang="en-US" sz="1300" b="0" i="0" kern="1200" baseline="0"/>
            <a:t>easures of metabolic rates, cortisol and ACTH (adrenocorticotropic hormone) levels, and heart rate variability, are higher in insomnia patients than in good sleepers. (Roth, 2007) </a:t>
          </a:r>
          <a:endParaRPr lang="en-US" sz="1300" kern="1200"/>
        </a:p>
      </dsp:txBody>
      <dsp:txXfrm>
        <a:off x="69794" y="1866989"/>
        <a:ext cx="4937238" cy="1290152"/>
      </dsp:txXfrm>
    </dsp:sp>
    <dsp:sp modelId="{3258A6CF-BAC7-4FE8-9648-EEF96D3F26B8}">
      <dsp:nvSpPr>
        <dsp:cNvPr id="0" name=""/>
        <dsp:cNvSpPr/>
      </dsp:nvSpPr>
      <dsp:spPr>
        <a:xfrm>
          <a:off x="0" y="3264375"/>
          <a:ext cx="5076826" cy="1429740"/>
        </a:xfrm>
        <a:prstGeom prst="roundRect">
          <a:avLst/>
        </a:prstGeom>
        <a:solidFill>
          <a:schemeClr val="accent2">
            <a:hueOff val="-1515791"/>
            <a:satOff val="-674"/>
            <a:lumOff val="705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kern="1200" baseline="0"/>
            <a:t>G</a:t>
          </a:r>
          <a:r>
            <a:rPr lang="en-US" sz="1300" b="0" i="0" kern="1200" baseline="0"/>
            <a:t>reater cerebral glucose metabolism, in patients with insomnia, at the waking and NREM times. (Nofzinger et al., 2004)</a:t>
          </a:r>
          <a:endParaRPr lang="en-US" sz="1300" kern="1200"/>
        </a:p>
      </dsp:txBody>
      <dsp:txXfrm>
        <a:off x="69794" y="3334169"/>
        <a:ext cx="4937238" cy="12901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65C3B2-C98E-4DF1-B5CA-4D9DE3A825B5}" type="datetimeFigureOut">
              <a:rPr lang="en-US" smtClean="0"/>
              <a:t>12/10/2022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154DF3-2A43-4FB7-A3BC-CD74228F590A}" type="slidenum">
              <a:rPr lang="en-US" smtClean="0"/>
              <a:t>‹#›</a:t>
            </a:fld>
            <a:endParaRPr lang="en-US"/>
          </a:p>
        </p:txBody>
      </p:sp>
    </p:spTree>
    <p:extLst>
      <p:ext uri="{BB962C8B-B14F-4D97-AF65-F5344CB8AC3E}">
        <p14:creationId xmlns:p14="http://schemas.microsoft.com/office/powerpoint/2010/main" val="1241192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Chronic insomnia- when the causes may have dissipated but the patient has not yet gotten the skills to heal  from it.</a:t>
            </a:r>
            <a:endParaRPr lang="en-US" b="0" dirty="0">
              <a:effectLst/>
            </a:endParaRPr>
          </a:p>
          <a:p>
            <a:endParaRPr lang="en-US" dirty="0"/>
          </a:p>
        </p:txBody>
      </p:sp>
      <p:sp>
        <p:nvSpPr>
          <p:cNvPr id="4" name="Slide Number Placeholder 3"/>
          <p:cNvSpPr>
            <a:spLocks noGrp="1"/>
          </p:cNvSpPr>
          <p:nvPr>
            <p:ph type="sldNum" sz="quarter" idx="5"/>
          </p:nvPr>
        </p:nvSpPr>
        <p:spPr/>
        <p:txBody>
          <a:bodyPr/>
          <a:lstStyle/>
          <a:p>
            <a:fld id="{F9154DF3-2A43-4FB7-A3BC-CD74228F590A}" type="slidenum">
              <a:rPr lang="en-US" smtClean="0"/>
              <a:t>2</a:t>
            </a:fld>
            <a:endParaRPr lang="en-US"/>
          </a:p>
        </p:txBody>
      </p:sp>
    </p:spTree>
    <p:extLst>
      <p:ext uri="{BB962C8B-B14F-4D97-AF65-F5344CB8AC3E}">
        <p14:creationId xmlns:p14="http://schemas.microsoft.com/office/powerpoint/2010/main" val="2479731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Times New Roman" panose="02020603050405020304" pitchFamily="18" charset="0"/>
              </a:rPr>
              <a:t>In case of excessive sleepiness during the day, the patient is evaluated also for hypersomnolence disorder, narcolepsy, or a sleep-related breathing </a:t>
            </a:r>
            <a:r>
              <a:rPr lang="en-US" sz="1800" b="0" i="0" u="none" strike="noStrike" dirty="0" err="1">
                <a:solidFill>
                  <a:srgbClr val="000000"/>
                </a:solidFill>
                <a:effectLst/>
                <a:latin typeface="Times New Roman" panose="02020603050405020304" pitchFamily="18" charset="0"/>
              </a:rPr>
              <a:t>disorder.The</a:t>
            </a:r>
            <a:r>
              <a:rPr lang="en-US" sz="1800" b="0" i="0" u="none" strike="noStrike" dirty="0">
                <a:solidFill>
                  <a:srgbClr val="000000"/>
                </a:solidFill>
                <a:effectLst/>
                <a:latin typeface="Times New Roman" panose="02020603050405020304" pitchFamily="18" charset="0"/>
              </a:rPr>
              <a:t> patient is interviewed also about drugs, medications and over-the-counter drugs and dietary supplements they use that might interfere with sleep. The questionnaires, such as the Insomnia Severity Index (ISI),  Dysfunctional Beliefs and Attitudes About Sleep Scale, and Consensus Sleep Diary, explore the behaviors that may cause or aggravate insomnia and are used to monitor its treatment</a:t>
            </a:r>
            <a:endParaRPr lang="en-US" dirty="0"/>
          </a:p>
        </p:txBody>
      </p:sp>
      <p:sp>
        <p:nvSpPr>
          <p:cNvPr id="4" name="Slide Number Placeholder 3"/>
          <p:cNvSpPr>
            <a:spLocks noGrp="1"/>
          </p:cNvSpPr>
          <p:nvPr>
            <p:ph type="sldNum" sz="quarter" idx="5"/>
          </p:nvPr>
        </p:nvSpPr>
        <p:spPr/>
        <p:txBody>
          <a:bodyPr/>
          <a:lstStyle/>
          <a:p>
            <a:fld id="{F9154DF3-2A43-4FB7-A3BC-CD74228F590A}" type="slidenum">
              <a:rPr lang="en-US" smtClean="0"/>
              <a:t>5</a:t>
            </a:fld>
            <a:endParaRPr lang="en-US"/>
          </a:p>
        </p:txBody>
      </p:sp>
    </p:spTree>
    <p:extLst>
      <p:ext uri="{BB962C8B-B14F-4D97-AF65-F5344CB8AC3E}">
        <p14:creationId xmlns:p14="http://schemas.microsoft.com/office/powerpoint/2010/main" val="210841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1000"/>
              </a:spcAft>
            </a:pPr>
            <a:r>
              <a:rPr lang="en-US" sz="1800" b="0" i="0" u="none" strike="noStrike" dirty="0">
                <a:solidFill>
                  <a:srgbClr val="212121"/>
                </a:solidFill>
                <a:effectLst/>
                <a:latin typeface="Times New Roman" panose="02020603050405020304" pitchFamily="18" charset="0"/>
              </a:rPr>
              <a:t>These findings suggest that the neural networks involved in the inability to shut down consciousness include “a general arousal system, an emotion-regulating system, and a cognitive system. (Roth, 2007)</a:t>
            </a: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F9154DF3-2A43-4FB7-A3BC-CD74228F590A}" type="slidenum">
              <a:rPr lang="en-US" smtClean="0"/>
              <a:t>10</a:t>
            </a:fld>
            <a:endParaRPr lang="en-US"/>
          </a:p>
        </p:txBody>
      </p:sp>
    </p:spTree>
    <p:extLst>
      <p:ext uri="{BB962C8B-B14F-4D97-AF65-F5344CB8AC3E}">
        <p14:creationId xmlns:p14="http://schemas.microsoft.com/office/powerpoint/2010/main" val="3115118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1000"/>
              </a:spcAft>
            </a:pPr>
            <a:r>
              <a:rPr lang="en-US" sz="1800" b="0" i="0" u="none" strike="noStrike" dirty="0">
                <a:solidFill>
                  <a:srgbClr val="000000"/>
                </a:solidFill>
                <a:effectLst/>
                <a:latin typeface="Times New Roman" panose="02020603050405020304" pitchFamily="18" charset="0"/>
              </a:rPr>
              <a:t>prescription drugs that might interfere with sleep (certain anticonvulsants, beta-blockers, antipsychotics, antidepressants and non-steroidal anti-inflammatory drugs (NSAIDs) The Sleep Diary or a Sleep Log specifies the severity of the insomnia together with the existence of naps or spending too long time in bed (more than 8 hours).</a:t>
            </a: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F9154DF3-2A43-4FB7-A3BC-CD74228F590A}" type="slidenum">
              <a:rPr lang="en-US" smtClean="0"/>
              <a:t>12</a:t>
            </a:fld>
            <a:endParaRPr lang="en-US"/>
          </a:p>
        </p:txBody>
      </p:sp>
    </p:spTree>
    <p:extLst>
      <p:ext uri="{BB962C8B-B14F-4D97-AF65-F5344CB8AC3E}">
        <p14:creationId xmlns:p14="http://schemas.microsoft.com/office/powerpoint/2010/main" val="1178160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1000"/>
              </a:spcAft>
            </a:pPr>
            <a:r>
              <a:rPr lang="en-US" sz="1800" b="0" i="0" u="none" strike="noStrike" dirty="0">
                <a:solidFill>
                  <a:srgbClr val="000000"/>
                </a:solidFill>
                <a:effectLst/>
                <a:latin typeface="Times New Roman" panose="02020603050405020304" pitchFamily="18" charset="0"/>
              </a:rPr>
              <a:t>prescription drugs that might interfere with sleep (certain anticonvulsants, beta-blockers, antipsychotics, antidepressants and non-steroidal anti-inflammatory drugs (NSAIDs) The Sleep Diary or a Sleep Log specifies the severity of the insomnia together with the existence of naps or spending too long time in bed (more than 8 hours).</a:t>
            </a: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F9154DF3-2A43-4FB7-A3BC-CD74228F590A}" type="slidenum">
              <a:rPr lang="en-US" smtClean="0"/>
              <a:t>13</a:t>
            </a:fld>
            <a:endParaRPr lang="en-US"/>
          </a:p>
        </p:txBody>
      </p:sp>
    </p:spTree>
    <p:extLst>
      <p:ext uri="{BB962C8B-B14F-4D97-AF65-F5344CB8AC3E}">
        <p14:creationId xmlns:p14="http://schemas.microsoft.com/office/powerpoint/2010/main" val="1452625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1000"/>
              </a:spcAft>
            </a:pPr>
            <a:endParaRPr lang="en-US" dirty="0"/>
          </a:p>
        </p:txBody>
      </p:sp>
      <p:sp>
        <p:nvSpPr>
          <p:cNvPr id="4" name="Slide Number Placeholder 3"/>
          <p:cNvSpPr>
            <a:spLocks noGrp="1"/>
          </p:cNvSpPr>
          <p:nvPr>
            <p:ph type="sldNum" sz="quarter" idx="5"/>
          </p:nvPr>
        </p:nvSpPr>
        <p:spPr/>
        <p:txBody>
          <a:bodyPr/>
          <a:lstStyle/>
          <a:p>
            <a:fld id="{F9154DF3-2A43-4FB7-A3BC-CD74228F590A}" type="slidenum">
              <a:rPr lang="en-US" smtClean="0"/>
              <a:t>14</a:t>
            </a:fld>
            <a:endParaRPr lang="en-US"/>
          </a:p>
        </p:txBody>
      </p:sp>
    </p:spTree>
    <p:extLst>
      <p:ext uri="{BB962C8B-B14F-4D97-AF65-F5344CB8AC3E}">
        <p14:creationId xmlns:p14="http://schemas.microsoft.com/office/powerpoint/2010/main" val="928364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12/10/2022</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338652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12/10/2022</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09367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12/10/2022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34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12/10/2022</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9755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12/10/2022</a:t>
            </a:fld>
            <a:endParaRPr lang="en-US" dirty="0"/>
          </a:p>
        </p:txBody>
      </p:sp>
    </p:spTree>
    <p:extLst>
      <p:ext uri="{BB962C8B-B14F-4D97-AF65-F5344CB8AC3E}">
        <p14:creationId xmlns:p14="http://schemas.microsoft.com/office/powerpoint/2010/main" val="86741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12/10/2022</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49933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12/10/2022</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28526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12/10/2022</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2829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12/10/2022</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393995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12/10/2022</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5480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12/10/2022</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7122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12/10/2022</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11729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1" r:id="rId6"/>
    <p:sldLayoutId id="2147483737" r:id="rId7"/>
    <p:sldLayoutId id="2147483738" r:id="rId8"/>
    <p:sldLayoutId id="2147483739" r:id="rId9"/>
    <p:sldLayoutId id="2147483740" r:id="rId10"/>
    <p:sldLayoutId id="2147483742"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hyperlink" Target="https://doi.org/10.1097/gme.0b013e31818572a0" TargetMode="External"/><Relationship Id="rId2" Type="http://schemas.openxmlformats.org/officeDocument/2006/relationships/hyperlink" Target="https://doi.org/10.1016/j.ctim.2017.09.010" TargetMode="External"/><Relationship Id="rId1" Type="http://schemas.openxmlformats.org/officeDocument/2006/relationships/slideLayout" Target="../slideLayouts/slideLayout2.xml"/><Relationship Id="rId4" Type="http://schemas.openxmlformats.org/officeDocument/2006/relationships/hyperlink" Target="https://doi.org/10.1093/sleep/18.7.58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oi.org/10.1016/j.cger.2007.08.005" TargetMode="External"/><Relationship Id="rId2" Type="http://schemas.openxmlformats.org/officeDocument/2006/relationships/hyperlink" Target="https://doi.org/10.1155/2020/3792390" TargetMode="External"/><Relationship Id="rId1" Type="http://schemas.openxmlformats.org/officeDocument/2006/relationships/slideLayout" Target="../slideLayouts/slideLayout2.xml"/><Relationship Id="rId5" Type="http://schemas.openxmlformats.org/officeDocument/2006/relationships/hyperlink" Target="https://doi.org/10.1016/j.euroneuro.2015.07.024" TargetMode="External"/><Relationship Id="rId4" Type="http://schemas.openxmlformats.org/officeDocument/2006/relationships/hyperlink" Target="https://www.ajmc.com/view/insomnia-overview-epidemiology-pathophysiology-diagnosis-and-monitoring-and-nonpharmacologic-therapy"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doi.org/10.1016/0091-3057(89)90082-8" TargetMode="External"/><Relationship Id="rId2" Type="http://schemas.openxmlformats.org/officeDocument/2006/relationships/hyperlink" Target="https://doi.org/10.1016/0091-3057(82)90264-7" TargetMode="External"/><Relationship Id="rId1" Type="http://schemas.openxmlformats.org/officeDocument/2006/relationships/slideLayout" Target="../slideLayouts/slideLayout2.xml"/><Relationship Id="rId5" Type="http://schemas.openxmlformats.org/officeDocument/2006/relationships/hyperlink" Target="https://doi.org/10.1159/000480053" TargetMode="External"/><Relationship Id="rId4" Type="http://schemas.openxmlformats.org/officeDocument/2006/relationships/hyperlink" Target="https://doi.org/10.4103/0253-7613.106432"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430127AE-B29E-4FDF-99D2-A2F1E7003F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a:extLst>
              <a:ext uri="{FF2B5EF4-FFF2-40B4-BE49-F238E27FC236}">
                <a16:creationId xmlns:a16="http://schemas.microsoft.com/office/drawing/2014/main" id="{1AA8C78C-84E4-D217-9FC3-85899D8E66B2}"/>
              </a:ext>
            </a:extLst>
          </p:cNvPr>
          <p:cNvPicPr>
            <a:picLocks noChangeAspect="1"/>
          </p:cNvPicPr>
          <p:nvPr/>
        </p:nvPicPr>
        <p:blipFill rotWithShape="1">
          <a:blip r:embed="rId2"/>
          <a:srcRect r="18413"/>
          <a:stretch/>
        </p:blipFill>
        <p:spPr>
          <a:xfrm>
            <a:off x="20" y="10"/>
            <a:ext cx="9947062" cy="6857990"/>
          </a:xfrm>
          <a:prstGeom prst="rect">
            <a:avLst/>
          </a:prstGeom>
        </p:spPr>
      </p:pic>
      <p:sp>
        <p:nvSpPr>
          <p:cNvPr id="13" name="Freeform: Shape 12">
            <a:extLst>
              <a:ext uri="{FF2B5EF4-FFF2-40B4-BE49-F238E27FC236}">
                <a16:creationId xmlns:a16="http://schemas.microsoft.com/office/drawing/2014/main" id="{5871FC61-DD4E-47D4-81FD-8A7E7D12B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15" name="Freeform: Shape 14">
            <a:extLst>
              <a:ext uri="{FF2B5EF4-FFF2-40B4-BE49-F238E27FC236}">
                <a16:creationId xmlns:a16="http://schemas.microsoft.com/office/drawing/2014/main" id="{8B598134-D292-43E6-9C55-1171980469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1834" y="0"/>
            <a:ext cx="4980168" cy="6858000"/>
          </a:xfrm>
          <a:custGeom>
            <a:avLst/>
            <a:gdLst>
              <a:gd name="connsiteX0" fmla="*/ 1623023 w 4901771"/>
              <a:gd name="connsiteY0" fmla="*/ 0 h 6858000"/>
              <a:gd name="connsiteX1" fmla="*/ 2716256 w 4901771"/>
              <a:gd name="connsiteY1" fmla="*/ 0 h 6858000"/>
              <a:gd name="connsiteX2" fmla="*/ 3496422 w 4901771"/>
              <a:gd name="connsiteY2" fmla="*/ 0 h 6858000"/>
              <a:gd name="connsiteX3" fmla="*/ 4544484 w 4901771"/>
              <a:gd name="connsiteY3" fmla="*/ 0 h 6858000"/>
              <a:gd name="connsiteX4" fmla="*/ 4710787 w 4901771"/>
              <a:gd name="connsiteY4" fmla="*/ 0 h 6858000"/>
              <a:gd name="connsiteX5" fmla="*/ 4901771 w 4901771"/>
              <a:gd name="connsiteY5" fmla="*/ 0 h 6858000"/>
              <a:gd name="connsiteX6" fmla="*/ 4901771 w 4901771"/>
              <a:gd name="connsiteY6" fmla="*/ 6858000 h 6858000"/>
              <a:gd name="connsiteX7" fmla="*/ 4710787 w 4901771"/>
              <a:gd name="connsiteY7" fmla="*/ 6858000 h 6858000"/>
              <a:gd name="connsiteX8" fmla="*/ 4544484 w 4901771"/>
              <a:gd name="connsiteY8" fmla="*/ 6858000 h 6858000"/>
              <a:gd name="connsiteX9" fmla="*/ 3496422 w 4901771"/>
              <a:gd name="connsiteY9" fmla="*/ 6858000 h 6858000"/>
              <a:gd name="connsiteX10" fmla="*/ 2716256 w 4901771"/>
              <a:gd name="connsiteY10" fmla="*/ 6858000 h 6858000"/>
              <a:gd name="connsiteX11" fmla="*/ 2502754 w 4901771"/>
              <a:gd name="connsiteY11" fmla="*/ 6858000 h 6858000"/>
              <a:gd name="connsiteX12" fmla="*/ 2390998 w 4901771"/>
              <a:gd name="connsiteY12" fmla="*/ 6780599 h 6858000"/>
              <a:gd name="connsiteX13" fmla="*/ 1874350 w 4901771"/>
              <a:gd name="connsiteY13" fmla="*/ 6374814 h 6858000"/>
              <a:gd name="connsiteX14" fmla="*/ 0 w 4901771"/>
              <a:gd name="connsiteY14" fmla="*/ 3621656 h 6858000"/>
              <a:gd name="connsiteX15" fmla="*/ 1600899 w 4901771"/>
              <a:gd name="connsiteY15"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29A1E2C-5AC8-40FC-99E9-832069D39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97013"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BEF71FBC-33EF-CC25-4012-1647A8660617}"/>
              </a:ext>
            </a:extLst>
          </p:cNvPr>
          <p:cNvSpPr>
            <a:spLocks noGrp="1"/>
          </p:cNvSpPr>
          <p:nvPr>
            <p:ph type="ctrTitle"/>
          </p:nvPr>
        </p:nvSpPr>
        <p:spPr>
          <a:xfrm>
            <a:off x="8046720" y="1045596"/>
            <a:ext cx="3689406" cy="1944371"/>
          </a:xfrm>
        </p:spPr>
        <p:txBody>
          <a:bodyPr vert="horz" lIns="109728" tIns="109728" rIns="109728" bIns="91440" rtlCol="0" anchor="b">
            <a:normAutofit/>
          </a:bodyPr>
          <a:lstStyle/>
          <a:p>
            <a:r>
              <a:rPr lang="en-US" sz="3200" dirty="0">
                <a:solidFill>
                  <a:schemeClr val="accent2"/>
                </a:solidFill>
              </a:rPr>
              <a:t>Research Presentation </a:t>
            </a:r>
            <a:br>
              <a:rPr lang="en-US" sz="3200" dirty="0">
                <a:solidFill>
                  <a:schemeClr val="accent2"/>
                </a:solidFill>
              </a:rPr>
            </a:br>
            <a:r>
              <a:rPr lang="en-US" sz="3200" dirty="0">
                <a:solidFill>
                  <a:schemeClr val="accent2"/>
                </a:solidFill>
              </a:rPr>
              <a:t>Insomnia</a:t>
            </a:r>
          </a:p>
        </p:txBody>
      </p:sp>
      <p:sp>
        <p:nvSpPr>
          <p:cNvPr id="3" name="Subtitle 2">
            <a:extLst>
              <a:ext uri="{FF2B5EF4-FFF2-40B4-BE49-F238E27FC236}">
                <a16:creationId xmlns:a16="http://schemas.microsoft.com/office/drawing/2014/main" id="{DCCD39D8-1AF0-0EF8-A123-D2B6CAD2BEBD}"/>
              </a:ext>
            </a:extLst>
          </p:cNvPr>
          <p:cNvSpPr>
            <a:spLocks noGrp="1"/>
          </p:cNvSpPr>
          <p:nvPr>
            <p:ph type="subTitle" idx="1"/>
          </p:nvPr>
        </p:nvSpPr>
        <p:spPr>
          <a:xfrm>
            <a:off x="8046719" y="3220278"/>
            <a:ext cx="3633747" cy="3405604"/>
          </a:xfrm>
        </p:spPr>
        <p:txBody>
          <a:bodyPr vert="horz" lIns="109728" tIns="109728" rIns="109728" bIns="91440" rtlCol="0">
            <a:normAutofit fontScale="47500" lnSpcReduction="20000"/>
          </a:bodyPr>
          <a:lstStyle/>
          <a:p>
            <a:r>
              <a:rPr lang="en-US" sz="2900" b="0" i="0" u="none" strike="noStrike" dirty="0">
                <a:solidFill>
                  <a:schemeClr val="accent2"/>
                </a:solidFill>
                <a:effectLst/>
              </a:rPr>
              <a:t>LM 503 Sleep and Wellness         November 28-th, 2022 </a:t>
            </a:r>
            <a:endParaRPr lang="en-US" sz="2900" b="0" dirty="0">
              <a:solidFill>
                <a:schemeClr val="accent2"/>
              </a:solidFill>
              <a:effectLst/>
            </a:endParaRPr>
          </a:p>
          <a:p>
            <a:r>
              <a:rPr lang="en-US" sz="2900" b="0" i="0" u="none" strike="noStrike" dirty="0">
                <a:solidFill>
                  <a:schemeClr val="accent2"/>
                </a:solidFill>
                <a:effectLst/>
              </a:rPr>
              <a:t>                                          </a:t>
            </a:r>
            <a:endParaRPr lang="en-US" sz="2900" b="0" dirty="0">
              <a:solidFill>
                <a:schemeClr val="accent2"/>
              </a:solidFill>
              <a:effectLst/>
            </a:endParaRPr>
          </a:p>
          <a:p>
            <a:r>
              <a:rPr lang="en-US" sz="2900" b="0" i="0" u="none" strike="noStrike" dirty="0">
                <a:solidFill>
                  <a:schemeClr val="accent2"/>
                </a:solidFill>
                <a:effectLst/>
              </a:rPr>
              <a:t>  John </a:t>
            </a:r>
            <a:r>
              <a:rPr lang="en-US" sz="2900" dirty="0">
                <a:solidFill>
                  <a:schemeClr val="accent2"/>
                </a:solidFill>
              </a:rPr>
              <a:t>Patrick </a:t>
            </a:r>
            <a:r>
              <a:rPr lang="en-US" sz="2900">
                <a:solidFill>
                  <a:schemeClr val="accent2"/>
                </a:solidFill>
              </a:rPr>
              <a:t>University </a:t>
            </a:r>
          </a:p>
          <a:p>
            <a:r>
              <a:rPr lang="en-US" sz="2900" b="0" i="0" u="none" strike="noStrike">
                <a:solidFill>
                  <a:schemeClr val="accent2"/>
                </a:solidFill>
                <a:effectLst/>
              </a:rPr>
              <a:t>School </a:t>
            </a:r>
            <a:r>
              <a:rPr lang="en-US" sz="2900" b="0" i="0" u="none" strike="noStrike" dirty="0">
                <a:solidFill>
                  <a:schemeClr val="accent2"/>
                </a:solidFill>
                <a:effectLst/>
              </a:rPr>
              <a:t>of Integrative &amp; Functional Medicine</a:t>
            </a:r>
            <a:endParaRPr lang="en-US" sz="2900" b="0" dirty="0">
              <a:solidFill>
                <a:schemeClr val="accent2"/>
              </a:solidFill>
              <a:effectLst/>
            </a:endParaRPr>
          </a:p>
          <a:p>
            <a:pPr>
              <a:spcAft>
                <a:spcPts val="0"/>
              </a:spcAft>
            </a:pPr>
            <a:r>
              <a:rPr lang="en-US" sz="2900" b="0" i="0" u="none" strike="noStrike" dirty="0">
                <a:solidFill>
                  <a:schemeClr val="accent2"/>
                </a:solidFill>
                <a:effectLst/>
              </a:rPr>
              <a:t>                                   </a:t>
            </a:r>
            <a:endParaRPr lang="en-US" sz="2900" b="0" dirty="0">
              <a:solidFill>
                <a:schemeClr val="accent2"/>
              </a:solidFill>
              <a:effectLst/>
            </a:endParaRPr>
          </a:p>
          <a:p>
            <a:pPr>
              <a:spcAft>
                <a:spcPts val="0"/>
              </a:spcAft>
            </a:pPr>
            <a:r>
              <a:rPr lang="en-US" sz="2900" b="0" i="0" u="none" strike="noStrike" dirty="0">
                <a:solidFill>
                  <a:schemeClr val="accent2"/>
                </a:solidFill>
                <a:effectLst/>
              </a:rPr>
              <a:t>  Roxana Marinescu BSN, BSM</a:t>
            </a:r>
            <a:endParaRPr lang="en-US" sz="2900" b="0" dirty="0">
              <a:solidFill>
                <a:schemeClr val="accent2"/>
              </a:solidFill>
              <a:effectLst/>
            </a:endParaRPr>
          </a:p>
          <a:p>
            <a:br>
              <a:rPr lang="en-US" sz="600" dirty="0">
                <a:solidFill>
                  <a:schemeClr val="tx1">
                    <a:lumMod val="75000"/>
                    <a:lumOff val="25000"/>
                  </a:schemeClr>
                </a:solidFill>
              </a:rPr>
            </a:br>
            <a:endParaRPr lang="en-US" sz="600" dirty="0">
              <a:solidFill>
                <a:schemeClr val="tx1">
                  <a:lumMod val="75000"/>
                  <a:lumOff val="25000"/>
                </a:schemeClr>
              </a:solidFill>
            </a:endParaRPr>
          </a:p>
        </p:txBody>
      </p:sp>
    </p:spTree>
    <p:extLst>
      <p:ext uri="{BB962C8B-B14F-4D97-AF65-F5344CB8AC3E}">
        <p14:creationId xmlns:p14="http://schemas.microsoft.com/office/powerpoint/2010/main" val="190031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7"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8"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CAF611D4-527F-AD9F-B473-8BF056445A95}"/>
              </a:ext>
            </a:extLst>
          </p:cNvPr>
          <p:cNvSpPr>
            <a:spLocks noGrp="1"/>
          </p:cNvSpPr>
          <p:nvPr>
            <p:ph type="title"/>
          </p:nvPr>
        </p:nvSpPr>
        <p:spPr>
          <a:xfrm>
            <a:off x="1829849" y="1899904"/>
            <a:ext cx="3312116" cy="2934031"/>
          </a:xfrm>
        </p:spPr>
        <p:txBody>
          <a:bodyPr anchor="ctr">
            <a:normAutofit/>
          </a:bodyPr>
          <a:lstStyle/>
          <a:p>
            <a:pPr>
              <a:lnSpc>
                <a:spcPct val="120000"/>
              </a:lnSpc>
            </a:pPr>
            <a:r>
              <a:rPr lang="en-US" sz="2500" dirty="0">
                <a:solidFill>
                  <a:schemeClr val="accent2"/>
                </a:solidFill>
              </a:rPr>
              <a:t>Pathophysiology </a:t>
            </a:r>
            <a:br>
              <a:rPr lang="en-US" sz="2500" dirty="0">
                <a:solidFill>
                  <a:schemeClr val="accent2"/>
                </a:solidFill>
              </a:rPr>
            </a:br>
            <a:r>
              <a:rPr lang="en-US" sz="2500" dirty="0">
                <a:solidFill>
                  <a:schemeClr val="accent2"/>
                </a:solidFill>
                <a:latin typeface="Times New Roman" panose="02020603050405020304" pitchFamily="18" charset="0"/>
              </a:rPr>
              <a:t>P</a:t>
            </a:r>
            <a:r>
              <a:rPr lang="en-US" sz="2500" i="0" u="none" strike="noStrike" dirty="0">
                <a:solidFill>
                  <a:schemeClr val="accent2"/>
                </a:solidFill>
                <a:effectLst/>
                <a:latin typeface="Times New Roman" panose="02020603050405020304" pitchFamily="18" charset="0"/>
              </a:rPr>
              <a:t>hysiologic and neurophysiologic model </a:t>
            </a:r>
            <a:endParaRPr lang="en-US" sz="2500" dirty="0">
              <a:solidFill>
                <a:schemeClr val="accent2"/>
              </a:solidFill>
            </a:endParaRPr>
          </a:p>
        </p:txBody>
      </p:sp>
      <p:graphicFrame>
        <p:nvGraphicFramePr>
          <p:cNvPr id="21" name="Content Placeholder 2">
            <a:extLst>
              <a:ext uri="{FF2B5EF4-FFF2-40B4-BE49-F238E27FC236}">
                <a16:creationId xmlns:a16="http://schemas.microsoft.com/office/drawing/2014/main" id="{C488E66D-FA8C-F92B-1E82-59E38E4A7B91}"/>
              </a:ext>
            </a:extLst>
          </p:cNvPr>
          <p:cNvGraphicFramePr>
            <a:graphicFrameLocks noGrp="1"/>
          </p:cNvGraphicFramePr>
          <p:nvPr>
            <p:ph idx="1"/>
            <p:extLst>
              <p:ext uri="{D42A27DB-BD31-4B8C-83A1-F6EECF244321}">
                <p14:modId xmlns:p14="http://schemas.microsoft.com/office/powerpoint/2010/main" val="3390728290"/>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8970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7"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8"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1424888-11E5-F976-C54B-FAEFF22F6739}"/>
              </a:ext>
            </a:extLst>
          </p:cNvPr>
          <p:cNvSpPr>
            <a:spLocks noGrp="1"/>
          </p:cNvSpPr>
          <p:nvPr>
            <p:ph type="title"/>
          </p:nvPr>
        </p:nvSpPr>
        <p:spPr>
          <a:xfrm>
            <a:off x="1829849" y="1899904"/>
            <a:ext cx="3312116" cy="2934031"/>
          </a:xfrm>
        </p:spPr>
        <p:txBody>
          <a:bodyPr anchor="ctr">
            <a:normAutofit/>
          </a:bodyPr>
          <a:lstStyle/>
          <a:p>
            <a:pPr rtl="0">
              <a:lnSpc>
                <a:spcPct val="120000"/>
              </a:lnSpc>
              <a:spcBef>
                <a:spcPts val="0"/>
              </a:spcBef>
              <a:spcAft>
                <a:spcPts val="1000"/>
              </a:spcAft>
            </a:pPr>
            <a:br>
              <a:rPr lang="en-US" sz="1800" b="0" i="0" u="none" strike="noStrike" dirty="0">
                <a:effectLst/>
                <a:latin typeface="Times New Roman" panose="02020603050405020304" pitchFamily="18" charset="0"/>
              </a:rPr>
            </a:br>
            <a:br>
              <a:rPr lang="en-US" sz="1800" b="0" i="0" u="none" strike="noStrike" dirty="0">
                <a:effectLst/>
                <a:latin typeface="Times New Roman" panose="02020603050405020304" pitchFamily="18" charset="0"/>
              </a:rPr>
            </a:br>
            <a:br>
              <a:rPr lang="en-US" sz="1800" b="0" i="0" u="none" strike="noStrike" dirty="0">
                <a:effectLst/>
                <a:latin typeface="Times New Roman" panose="02020603050405020304" pitchFamily="18" charset="0"/>
              </a:rPr>
            </a:br>
            <a:br>
              <a:rPr lang="en-US" sz="1800" b="0" i="0" u="none" strike="noStrike" dirty="0">
                <a:effectLst/>
                <a:latin typeface="Times New Roman" panose="02020603050405020304" pitchFamily="18" charset="0"/>
              </a:rPr>
            </a:br>
            <a:r>
              <a:rPr lang="en-US" sz="2000" i="0" u="none" strike="noStrike" dirty="0">
                <a:solidFill>
                  <a:schemeClr val="accent2"/>
                </a:solidFill>
                <a:effectLst/>
                <a:latin typeface="Times New Roman" panose="02020603050405020304" pitchFamily="18" charset="0"/>
              </a:rPr>
              <a:t>Predisposing and Precipitating Factors</a:t>
            </a:r>
            <a:br>
              <a:rPr lang="en-US" sz="1800" b="0" dirty="0">
                <a:effectLst/>
              </a:rPr>
            </a:br>
            <a:br>
              <a:rPr lang="en-US" sz="1800" dirty="0"/>
            </a:br>
            <a:endParaRPr lang="en-US" sz="1800" dirty="0"/>
          </a:p>
        </p:txBody>
      </p:sp>
      <p:graphicFrame>
        <p:nvGraphicFramePr>
          <p:cNvPr id="21" name="Content Placeholder 2">
            <a:extLst>
              <a:ext uri="{FF2B5EF4-FFF2-40B4-BE49-F238E27FC236}">
                <a16:creationId xmlns:a16="http://schemas.microsoft.com/office/drawing/2014/main" id="{246275C8-42B2-F82C-2EC1-9D6869DB5F07}"/>
              </a:ext>
            </a:extLst>
          </p:cNvPr>
          <p:cNvGraphicFramePr>
            <a:graphicFrameLocks noGrp="1"/>
          </p:cNvGraphicFramePr>
          <p:nvPr>
            <p:ph idx="1"/>
            <p:extLst>
              <p:ext uri="{D42A27DB-BD31-4B8C-83A1-F6EECF244321}">
                <p14:modId xmlns:p14="http://schemas.microsoft.com/office/powerpoint/2010/main" val="1619689121"/>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9476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0DDC8F36-6B7C-F440-7CA5-124B91A7E897}"/>
              </a:ext>
            </a:extLst>
          </p:cNvPr>
          <p:cNvSpPr>
            <a:spLocks noGrp="1"/>
          </p:cNvSpPr>
          <p:nvPr>
            <p:ph type="title"/>
          </p:nvPr>
        </p:nvSpPr>
        <p:spPr>
          <a:xfrm>
            <a:off x="1829849" y="1899904"/>
            <a:ext cx="3312116" cy="2934031"/>
          </a:xfrm>
        </p:spPr>
        <p:txBody>
          <a:bodyPr anchor="ctr">
            <a:normAutofit/>
          </a:bodyPr>
          <a:lstStyle/>
          <a:p>
            <a:pPr rtl="0">
              <a:lnSpc>
                <a:spcPct val="120000"/>
              </a:lnSpc>
              <a:spcBef>
                <a:spcPts val="0"/>
              </a:spcBef>
              <a:spcAft>
                <a:spcPts val="1000"/>
              </a:spcAft>
            </a:pPr>
            <a:r>
              <a:rPr lang="en-US" sz="2200" i="0" u="none" strike="noStrike" dirty="0">
                <a:solidFill>
                  <a:schemeClr val="accent2"/>
                </a:solidFill>
                <a:effectLst/>
                <a:latin typeface="Times New Roman" panose="02020603050405020304" pitchFamily="18" charset="0"/>
              </a:rPr>
              <a:t>           Evaluation of insomnia/Diagnostics</a:t>
            </a:r>
            <a:br>
              <a:rPr lang="en-US" sz="2200" i="0" u="none" strike="noStrike" dirty="0">
                <a:solidFill>
                  <a:schemeClr val="accent2"/>
                </a:solidFill>
                <a:effectLst/>
                <a:latin typeface="Times New Roman" panose="02020603050405020304" pitchFamily="18" charset="0"/>
              </a:rPr>
            </a:br>
            <a:br>
              <a:rPr lang="en-US" sz="2200" i="0" u="none" strike="noStrike" dirty="0">
                <a:solidFill>
                  <a:schemeClr val="accent2"/>
                </a:solidFill>
                <a:effectLst/>
                <a:latin typeface="Times New Roman" panose="02020603050405020304" pitchFamily="18" charset="0"/>
              </a:rPr>
            </a:br>
            <a:r>
              <a:rPr lang="en-US" sz="1600" i="0" u="none" strike="noStrike" dirty="0">
                <a:solidFill>
                  <a:schemeClr val="accent2"/>
                </a:solidFill>
                <a:effectLst/>
                <a:latin typeface="Times New Roman" panose="02020603050405020304" pitchFamily="18" charset="0"/>
              </a:rPr>
              <a:t>(</a:t>
            </a:r>
            <a:r>
              <a:rPr lang="en-US" sz="1600" i="0" u="none" strike="noStrike" dirty="0" err="1">
                <a:solidFill>
                  <a:schemeClr val="accent2"/>
                </a:solidFill>
                <a:effectLst/>
                <a:latin typeface="Times New Roman" panose="02020603050405020304" pitchFamily="18" charset="0"/>
              </a:rPr>
              <a:t>Saddichha</a:t>
            </a:r>
            <a:r>
              <a:rPr lang="en-US" sz="1600" i="0" u="none" strike="noStrike" dirty="0">
                <a:solidFill>
                  <a:schemeClr val="accent2"/>
                </a:solidFill>
                <a:effectLst/>
                <a:latin typeface="Times New Roman" panose="02020603050405020304" pitchFamily="18" charset="0"/>
              </a:rPr>
              <a:t>, 2010)  </a:t>
            </a:r>
            <a:br>
              <a:rPr lang="en-US" sz="2200" dirty="0">
                <a:solidFill>
                  <a:schemeClr val="accent2"/>
                </a:solidFill>
                <a:effectLst/>
              </a:rPr>
            </a:br>
            <a:br>
              <a:rPr lang="en-US" sz="2200" dirty="0">
                <a:solidFill>
                  <a:schemeClr val="accent2"/>
                </a:solidFill>
              </a:rPr>
            </a:br>
            <a:endParaRPr lang="en-US" sz="2200" dirty="0">
              <a:solidFill>
                <a:schemeClr val="accent2"/>
              </a:solidFill>
            </a:endParaRPr>
          </a:p>
        </p:txBody>
      </p:sp>
      <p:graphicFrame>
        <p:nvGraphicFramePr>
          <p:cNvPr id="5" name="Content Placeholder 2">
            <a:extLst>
              <a:ext uri="{FF2B5EF4-FFF2-40B4-BE49-F238E27FC236}">
                <a16:creationId xmlns:a16="http://schemas.microsoft.com/office/drawing/2014/main" id="{6D15A632-2B6F-C177-B694-2738C6621CD2}"/>
              </a:ext>
            </a:extLst>
          </p:cNvPr>
          <p:cNvGraphicFramePr>
            <a:graphicFrameLocks noGrp="1"/>
          </p:cNvGraphicFramePr>
          <p:nvPr>
            <p:ph idx="1"/>
            <p:extLst>
              <p:ext uri="{D42A27DB-BD31-4B8C-83A1-F6EECF244321}">
                <p14:modId xmlns:p14="http://schemas.microsoft.com/office/powerpoint/2010/main" val="839471933"/>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8574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0DDC8F36-6B7C-F440-7CA5-124B91A7E897}"/>
              </a:ext>
            </a:extLst>
          </p:cNvPr>
          <p:cNvSpPr>
            <a:spLocks noGrp="1"/>
          </p:cNvSpPr>
          <p:nvPr>
            <p:ph type="title"/>
          </p:nvPr>
        </p:nvSpPr>
        <p:spPr>
          <a:xfrm>
            <a:off x="1829849" y="1899904"/>
            <a:ext cx="3312116" cy="2934031"/>
          </a:xfrm>
        </p:spPr>
        <p:txBody>
          <a:bodyPr anchor="ctr">
            <a:normAutofit fontScale="90000"/>
          </a:bodyPr>
          <a:lstStyle/>
          <a:p>
            <a:pPr rtl="0">
              <a:lnSpc>
                <a:spcPct val="120000"/>
              </a:lnSpc>
              <a:spcBef>
                <a:spcPts val="0"/>
              </a:spcBef>
              <a:spcAft>
                <a:spcPts val="1000"/>
              </a:spcAft>
            </a:pPr>
            <a:r>
              <a:rPr lang="en-US" sz="2200" i="0" u="none" strike="noStrike" dirty="0">
                <a:solidFill>
                  <a:schemeClr val="accent2"/>
                </a:solidFill>
                <a:effectLst/>
                <a:latin typeface="Times New Roman" panose="02020603050405020304" pitchFamily="18" charset="0"/>
              </a:rPr>
              <a:t>Evaluation of insomnia/</a:t>
            </a:r>
            <a:br>
              <a:rPr lang="en-US" sz="2200" i="0" u="none" strike="noStrike" dirty="0">
                <a:solidFill>
                  <a:schemeClr val="accent2"/>
                </a:solidFill>
                <a:effectLst/>
                <a:latin typeface="Times New Roman" panose="02020603050405020304" pitchFamily="18" charset="0"/>
              </a:rPr>
            </a:br>
            <a:r>
              <a:rPr lang="en-US" sz="2200" i="0" u="none" strike="noStrike" dirty="0">
                <a:solidFill>
                  <a:schemeClr val="accent2"/>
                </a:solidFill>
                <a:effectLst/>
                <a:latin typeface="Times New Roman" panose="02020603050405020304" pitchFamily="18" charset="0"/>
              </a:rPr>
              <a:t>Diagnostics </a:t>
            </a:r>
            <a:br>
              <a:rPr lang="en-US" sz="2200" i="0" u="none" strike="noStrike" dirty="0">
                <a:solidFill>
                  <a:schemeClr val="accent2"/>
                </a:solidFill>
                <a:effectLst/>
                <a:latin typeface="Times New Roman" panose="02020603050405020304" pitchFamily="18" charset="0"/>
              </a:rPr>
            </a:br>
            <a:r>
              <a:rPr lang="en-US" sz="2200" i="0" u="none" strike="noStrike" dirty="0">
                <a:solidFill>
                  <a:schemeClr val="accent2"/>
                </a:solidFill>
                <a:effectLst/>
                <a:latin typeface="Times New Roman" panose="02020603050405020304" pitchFamily="18" charset="0"/>
              </a:rPr>
              <a:t>                                   (</a:t>
            </a:r>
            <a:r>
              <a:rPr lang="en-US" sz="2200" i="0" u="none" strike="noStrike" dirty="0" err="1">
                <a:solidFill>
                  <a:schemeClr val="accent2"/>
                </a:solidFill>
                <a:effectLst/>
                <a:latin typeface="Times New Roman" panose="02020603050405020304" pitchFamily="18" charset="0"/>
              </a:rPr>
              <a:t>Saddichha</a:t>
            </a:r>
            <a:r>
              <a:rPr lang="en-US" sz="2200" i="0" u="none" strike="noStrike" dirty="0">
                <a:solidFill>
                  <a:schemeClr val="accent2"/>
                </a:solidFill>
                <a:effectLst/>
                <a:latin typeface="Times New Roman" panose="02020603050405020304" pitchFamily="18" charset="0"/>
              </a:rPr>
              <a:t>, 2010)</a:t>
            </a:r>
            <a:br>
              <a:rPr lang="en-US" sz="2200" dirty="0">
                <a:solidFill>
                  <a:schemeClr val="accent2"/>
                </a:solidFill>
                <a:effectLst/>
              </a:rPr>
            </a:br>
            <a:br>
              <a:rPr lang="en-US" sz="2200" dirty="0"/>
            </a:br>
            <a:endParaRPr lang="en-US" sz="2200" dirty="0"/>
          </a:p>
        </p:txBody>
      </p:sp>
      <p:graphicFrame>
        <p:nvGraphicFramePr>
          <p:cNvPr id="5" name="Content Placeholder 2">
            <a:extLst>
              <a:ext uri="{FF2B5EF4-FFF2-40B4-BE49-F238E27FC236}">
                <a16:creationId xmlns:a16="http://schemas.microsoft.com/office/drawing/2014/main" id="{6B671440-36CA-C163-7D93-8B2B865C5975}"/>
              </a:ext>
            </a:extLst>
          </p:cNvPr>
          <p:cNvGraphicFramePr>
            <a:graphicFrameLocks noGrp="1"/>
          </p:cNvGraphicFramePr>
          <p:nvPr>
            <p:ph idx="1"/>
            <p:extLst>
              <p:ext uri="{D42A27DB-BD31-4B8C-83A1-F6EECF244321}">
                <p14:modId xmlns:p14="http://schemas.microsoft.com/office/powerpoint/2010/main" val="2196359272"/>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3704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0DDC8F36-6B7C-F440-7CA5-124B91A7E897}"/>
              </a:ext>
            </a:extLst>
          </p:cNvPr>
          <p:cNvSpPr>
            <a:spLocks noGrp="1"/>
          </p:cNvSpPr>
          <p:nvPr>
            <p:ph type="title"/>
          </p:nvPr>
        </p:nvSpPr>
        <p:spPr>
          <a:xfrm>
            <a:off x="1829849" y="1899904"/>
            <a:ext cx="3312116" cy="2934031"/>
          </a:xfrm>
        </p:spPr>
        <p:txBody>
          <a:bodyPr anchor="ctr">
            <a:normAutofit fontScale="90000"/>
          </a:bodyPr>
          <a:lstStyle/>
          <a:p>
            <a:pPr rtl="0">
              <a:lnSpc>
                <a:spcPct val="120000"/>
              </a:lnSpc>
              <a:spcBef>
                <a:spcPts val="0"/>
              </a:spcBef>
              <a:spcAft>
                <a:spcPts val="1000"/>
              </a:spcAft>
            </a:pPr>
            <a:r>
              <a:rPr lang="en-US" sz="2200" i="0" u="none" strike="noStrike" dirty="0">
                <a:solidFill>
                  <a:schemeClr val="accent2"/>
                </a:solidFill>
                <a:effectLst/>
                <a:latin typeface="Times New Roman" panose="02020603050405020304" pitchFamily="18" charset="0"/>
              </a:rPr>
              <a:t>Evaluation of insomnia/</a:t>
            </a:r>
            <a:br>
              <a:rPr lang="en-US" sz="2200" i="0" u="none" strike="noStrike" dirty="0">
                <a:solidFill>
                  <a:schemeClr val="accent2"/>
                </a:solidFill>
                <a:effectLst/>
                <a:latin typeface="Times New Roman" panose="02020603050405020304" pitchFamily="18" charset="0"/>
              </a:rPr>
            </a:br>
            <a:r>
              <a:rPr lang="en-US" sz="2200" i="0" u="none" strike="noStrike" dirty="0">
                <a:solidFill>
                  <a:schemeClr val="accent2"/>
                </a:solidFill>
                <a:effectLst/>
                <a:latin typeface="Times New Roman" panose="02020603050405020304" pitchFamily="18" charset="0"/>
              </a:rPr>
              <a:t>Diagnostics </a:t>
            </a:r>
            <a:br>
              <a:rPr lang="en-US" sz="2200" i="0" u="none" strike="noStrike" dirty="0">
                <a:solidFill>
                  <a:schemeClr val="accent2"/>
                </a:solidFill>
                <a:effectLst/>
                <a:latin typeface="Times New Roman" panose="02020603050405020304" pitchFamily="18" charset="0"/>
              </a:rPr>
            </a:br>
            <a:r>
              <a:rPr lang="en-US" sz="2200" i="0" u="none" strike="noStrike" dirty="0">
                <a:solidFill>
                  <a:schemeClr val="accent2"/>
                </a:solidFill>
                <a:effectLst/>
                <a:latin typeface="Times New Roman" panose="02020603050405020304" pitchFamily="18" charset="0"/>
              </a:rPr>
              <a:t>                                   (</a:t>
            </a:r>
            <a:r>
              <a:rPr lang="en-US" sz="2200" i="0" u="none" strike="noStrike" dirty="0" err="1">
                <a:solidFill>
                  <a:schemeClr val="accent2"/>
                </a:solidFill>
                <a:effectLst/>
                <a:latin typeface="Times New Roman" panose="02020603050405020304" pitchFamily="18" charset="0"/>
              </a:rPr>
              <a:t>Saddichha</a:t>
            </a:r>
            <a:r>
              <a:rPr lang="en-US" sz="2200" i="0" u="none" strike="noStrike" dirty="0">
                <a:solidFill>
                  <a:schemeClr val="accent2"/>
                </a:solidFill>
                <a:effectLst/>
                <a:latin typeface="Times New Roman" panose="02020603050405020304" pitchFamily="18" charset="0"/>
              </a:rPr>
              <a:t>, 2010)</a:t>
            </a:r>
            <a:br>
              <a:rPr lang="en-US" sz="2200" dirty="0">
                <a:solidFill>
                  <a:schemeClr val="accent2"/>
                </a:solidFill>
                <a:effectLst/>
              </a:rPr>
            </a:br>
            <a:br>
              <a:rPr lang="en-US" sz="2200" dirty="0"/>
            </a:br>
            <a:endParaRPr lang="en-US" sz="2200" dirty="0"/>
          </a:p>
        </p:txBody>
      </p:sp>
      <p:graphicFrame>
        <p:nvGraphicFramePr>
          <p:cNvPr id="5" name="Content Placeholder 2">
            <a:extLst>
              <a:ext uri="{FF2B5EF4-FFF2-40B4-BE49-F238E27FC236}">
                <a16:creationId xmlns:a16="http://schemas.microsoft.com/office/drawing/2014/main" id="{6B671440-36CA-C163-7D93-8B2B865C5975}"/>
              </a:ext>
            </a:extLst>
          </p:cNvPr>
          <p:cNvGraphicFramePr>
            <a:graphicFrameLocks noGrp="1"/>
          </p:cNvGraphicFramePr>
          <p:nvPr>
            <p:ph idx="1"/>
            <p:extLst>
              <p:ext uri="{D42A27DB-BD31-4B8C-83A1-F6EECF244321}">
                <p14:modId xmlns:p14="http://schemas.microsoft.com/office/powerpoint/2010/main" val="2721913044"/>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6176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C65DBB8F-EA1A-05F6-16B4-8DC03967D5C2}"/>
              </a:ext>
            </a:extLst>
          </p:cNvPr>
          <p:cNvSpPr>
            <a:spLocks noGrp="1"/>
          </p:cNvSpPr>
          <p:nvPr>
            <p:ph type="title"/>
          </p:nvPr>
        </p:nvSpPr>
        <p:spPr>
          <a:xfrm>
            <a:off x="1829849" y="1899904"/>
            <a:ext cx="4266150" cy="2934031"/>
          </a:xfrm>
        </p:spPr>
        <p:txBody>
          <a:bodyPr anchor="ctr">
            <a:normAutofit/>
          </a:bodyPr>
          <a:lstStyle/>
          <a:p>
            <a:pPr rtl="0">
              <a:lnSpc>
                <a:spcPct val="120000"/>
              </a:lnSpc>
              <a:spcBef>
                <a:spcPts val="0"/>
              </a:spcBef>
              <a:spcAft>
                <a:spcPts val="1000"/>
              </a:spcAft>
            </a:pPr>
            <a:r>
              <a:rPr lang="en-US" sz="1800" b="0" i="0" u="none" strike="noStrike" dirty="0">
                <a:effectLst/>
                <a:latin typeface="Times New Roman" panose="02020603050405020304" pitchFamily="18" charset="0"/>
              </a:rPr>
              <a:t>  </a:t>
            </a:r>
            <a:r>
              <a:rPr lang="en-US" sz="1800" i="0" u="none" strike="noStrike" dirty="0">
                <a:solidFill>
                  <a:schemeClr val="accent2"/>
                </a:solidFill>
                <a:effectLst/>
                <a:latin typeface="Times New Roman" panose="02020603050405020304" pitchFamily="18" charset="0"/>
              </a:rPr>
              <a:t>Conventional Treatment and Management of Chronic Insomnia</a:t>
            </a:r>
            <a:br>
              <a:rPr lang="en-US" sz="1800" dirty="0">
                <a:solidFill>
                  <a:schemeClr val="accent2"/>
                </a:solidFill>
                <a:effectLst/>
              </a:rPr>
            </a:br>
            <a:r>
              <a:rPr lang="en-US" sz="1800" dirty="0">
                <a:solidFill>
                  <a:schemeClr val="accent2"/>
                </a:solidFill>
                <a:effectLst/>
              </a:rPr>
              <a:t>        </a:t>
            </a:r>
            <a:r>
              <a:rPr lang="en-US" sz="1800" i="0" u="none" strike="noStrike" dirty="0">
                <a:solidFill>
                  <a:schemeClr val="accent2"/>
                </a:solidFill>
                <a:effectLst/>
                <a:latin typeface="Times New Roman" panose="02020603050405020304" pitchFamily="18" charset="0"/>
              </a:rPr>
              <a:t>Non-pharmacologic   </a:t>
            </a:r>
            <a:br>
              <a:rPr lang="en-US" sz="1800" i="0" u="none" strike="noStrike" dirty="0">
                <a:solidFill>
                  <a:schemeClr val="accent2"/>
                </a:solidFill>
                <a:effectLst/>
                <a:latin typeface="Times New Roman" panose="02020603050405020304" pitchFamily="18" charset="0"/>
              </a:rPr>
            </a:br>
            <a:r>
              <a:rPr lang="en-US" sz="1800" i="0" u="none" strike="noStrike" dirty="0">
                <a:solidFill>
                  <a:schemeClr val="accent2"/>
                </a:solidFill>
                <a:effectLst/>
                <a:latin typeface="Times New Roman" panose="02020603050405020304" pitchFamily="18" charset="0"/>
              </a:rPr>
              <a:t>            strategies</a:t>
            </a:r>
            <a:br>
              <a:rPr lang="en-US" sz="1800" dirty="0">
                <a:solidFill>
                  <a:schemeClr val="accent2"/>
                </a:solidFill>
              </a:rPr>
            </a:br>
            <a:endParaRPr lang="en-US" sz="1800" dirty="0">
              <a:solidFill>
                <a:schemeClr val="accent2"/>
              </a:solidFill>
            </a:endParaRPr>
          </a:p>
        </p:txBody>
      </p:sp>
      <p:graphicFrame>
        <p:nvGraphicFramePr>
          <p:cNvPr id="5" name="Content Placeholder 2">
            <a:extLst>
              <a:ext uri="{FF2B5EF4-FFF2-40B4-BE49-F238E27FC236}">
                <a16:creationId xmlns:a16="http://schemas.microsoft.com/office/drawing/2014/main" id="{54B160AF-C816-5C68-5A6E-3AC739C93146}"/>
              </a:ext>
            </a:extLst>
          </p:cNvPr>
          <p:cNvGraphicFramePr>
            <a:graphicFrameLocks noGrp="1"/>
          </p:cNvGraphicFramePr>
          <p:nvPr>
            <p:ph idx="1"/>
            <p:extLst>
              <p:ext uri="{D42A27DB-BD31-4B8C-83A1-F6EECF244321}">
                <p14:modId xmlns:p14="http://schemas.microsoft.com/office/powerpoint/2010/main" val="966168575"/>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6785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C65DBB8F-EA1A-05F6-16B4-8DC03967D5C2}"/>
              </a:ext>
            </a:extLst>
          </p:cNvPr>
          <p:cNvSpPr>
            <a:spLocks noGrp="1"/>
          </p:cNvSpPr>
          <p:nvPr>
            <p:ph type="title"/>
          </p:nvPr>
        </p:nvSpPr>
        <p:spPr>
          <a:xfrm>
            <a:off x="1829849" y="1899904"/>
            <a:ext cx="3312116" cy="2934031"/>
          </a:xfrm>
        </p:spPr>
        <p:txBody>
          <a:bodyPr anchor="ctr">
            <a:normAutofit/>
          </a:bodyPr>
          <a:lstStyle/>
          <a:p>
            <a:pPr rtl="0">
              <a:lnSpc>
                <a:spcPct val="120000"/>
              </a:lnSpc>
              <a:spcBef>
                <a:spcPts val="0"/>
              </a:spcBef>
              <a:spcAft>
                <a:spcPts val="1000"/>
              </a:spcAft>
            </a:pPr>
            <a:r>
              <a:rPr lang="en-US" sz="1800" i="0" u="none" strike="noStrike" dirty="0">
                <a:solidFill>
                  <a:schemeClr val="accent2"/>
                </a:solidFill>
                <a:effectLst/>
                <a:latin typeface="Times New Roman" panose="02020603050405020304" pitchFamily="18" charset="0"/>
              </a:rPr>
              <a:t>         Conventional Treatment and Management of Chronic Insomnia</a:t>
            </a:r>
            <a:br>
              <a:rPr lang="en-US" sz="1800" dirty="0">
                <a:solidFill>
                  <a:schemeClr val="accent2"/>
                </a:solidFill>
                <a:effectLst/>
              </a:rPr>
            </a:br>
            <a:r>
              <a:rPr lang="en-US" sz="1800" dirty="0">
                <a:solidFill>
                  <a:schemeClr val="accent2"/>
                </a:solidFill>
                <a:effectLst/>
              </a:rPr>
              <a:t>                  </a:t>
            </a:r>
            <a:r>
              <a:rPr lang="en-US" sz="1800" dirty="0">
                <a:solidFill>
                  <a:schemeClr val="accent2"/>
                </a:solidFill>
                <a:latin typeface="Times New Roman" panose="02020603050405020304" pitchFamily="18" charset="0"/>
              </a:rPr>
              <a:t>P</a:t>
            </a:r>
            <a:r>
              <a:rPr lang="en-US" sz="1800" i="0" u="none" strike="noStrike" dirty="0">
                <a:solidFill>
                  <a:schemeClr val="accent2"/>
                </a:solidFill>
                <a:effectLst/>
                <a:latin typeface="Times New Roman" panose="02020603050405020304" pitchFamily="18" charset="0"/>
              </a:rPr>
              <a:t>harmacologic strategies</a:t>
            </a:r>
            <a:br>
              <a:rPr lang="en-US" sz="1800" dirty="0">
                <a:solidFill>
                  <a:schemeClr val="accent2"/>
                </a:solidFill>
              </a:rPr>
            </a:br>
            <a:endParaRPr lang="en-US" sz="1800" dirty="0">
              <a:solidFill>
                <a:schemeClr val="accent2"/>
              </a:solidFill>
            </a:endParaRPr>
          </a:p>
        </p:txBody>
      </p:sp>
      <p:graphicFrame>
        <p:nvGraphicFramePr>
          <p:cNvPr id="5" name="Content Placeholder 2">
            <a:extLst>
              <a:ext uri="{FF2B5EF4-FFF2-40B4-BE49-F238E27FC236}">
                <a16:creationId xmlns:a16="http://schemas.microsoft.com/office/drawing/2014/main" id="{F80C4BB6-9E8C-6FE7-D554-83D91A3B2BF9}"/>
              </a:ext>
            </a:extLst>
          </p:cNvPr>
          <p:cNvGraphicFramePr>
            <a:graphicFrameLocks noGrp="1"/>
          </p:cNvGraphicFramePr>
          <p:nvPr>
            <p:ph idx="1"/>
            <p:extLst>
              <p:ext uri="{D42A27DB-BD31-4B8C-83A1-F6EECF244321}">
                <p14:modId xmlns:p14="http://schemas.microsoft.com/office/powerpoint/2010/main" val="650184746"/>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5899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9ABF06E3-2956-B440-93BD-3A882CAE4A41}"/>
              </a:ext>
            </a:extLst>
          </p:cNvPr>
          <p:cNvSpPr>
            <a:spLocks noGrp="1"/>
          </p:cNvSpPr>
          <p:nvPr>
            <p:ph type="title"/>
          </p:nvPr>
        </p:nvSpPr>
        <p:spPr>
          <a:xfrm>
            <a:off x="1829849" y="1899904"/>
            <a:ext cx="3312116" cy="2934031"/>
          </a:xfrm>
        </p:spPr>
        <p:txBody>
          <a:bodyPr anchor="ctr">
            <a:normAutofit/>
          </a:bodyPr>
          <a:lstStyle/>
          <a:p>
            <a:r>
              <a:rPr lang="en-US" sz="1800" dirty="0"/>
              <a:t> </a:t>
            </a:r>
            <a:r>
              <a:rPr lang="en-US" sz="1800" b="0" i="0" u="none" strike="noStrike" dirty="0">
                <a:effectLst/>
                <a:latin typeface="Times New Roman" panose="02020603050405020304" pitchFamily="18" charset="0"/>
              </a:rPr>
              <a:t>     </a:t>
            </a:r>
            <a:r>
              <a:rPr lang="en-US" sz="1800" i="0" u="none" strike="noStrike" dirty="0">
                <a:solidFill>
                  <a:schemeClr val="accent2"/>
                </a:solidFill>
                <a:effectLst/>
                <a:latin typeface="Times New Roman" panose="02020603050405020304" pitchFamily="18" charset="0"/>
              </a:rPr>
              <a:t>Integrative/Alternative Treatment options</a:t>
            </a:r>
            <a:endParaRPr lang="en-US" sz="1800" dirty="0">
              <a:solidFill>
                <a:schemeClr val="accent2"/>
              </a:solidFill>
            </a:endParaRPr>
          </a:p>
        </p:txBody>
      </p:sp>
      <p:graphicFrame>
        <p:nvGraphicFramePr>
          <p:cNvPr id="23" name="Content Placeholder 2">
            <a:extLst>
              <a:ext uri="{FF2B5EF4-FFF2-40B4-BE49-F238E27FC236}">
                <a16:creationId xmlns:a16="http://schemas.microsoft.com/office/drawing/2014/main" id="{DBACCA36-0D97-8173-E685-1AAEF1B0EB68}"/>
              </a:ext>
            </a:extLst>
          </p:cNvPr>
          <p:cNvGraphicFramePr>
            <a:graphicFrameLocks noGrp="1"/>
          </p:cNvGraphicFramePr>
          <p:nvPr>
            <p:ph idx="1"/>
            <p:extLst>
              <p:ext uri="{D42A27DB-BD31-4B8C-83A1-F6EECF244321}">
                <p14:modId xmlns:p14="http://schemas.microsoft.com/office/powerpoint/2010/main" val="233003601"/>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2382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4D7D3-1497-C9B6-6903-86102DE61DB4}"/>
              </a:ext>
            </a:extLst>
          </p:cNvPr>
          <p:cNvSpPr>
            <a:spLocks noGrp="1"/>
          </p:cNvSpPr>
          <p:nvPr>
            <p:ph type="title"/>
          </p:nvPr>
        </p:nvSpPr>
        <p:spPr/>
        <p:txBody>
          <a:bodyPr/>
          <a:lstStyle/>
          <a:p>
            <a:r>
              <a:rPr lang="en-US" dirty="0">
                <a:solidFill>
                  <a:schemeClr val="accent2"/>
                </a:solidFill>
              </a:rPr>
              <a:t>References</a:t>
            </a:r>
          </a:p>
        </p:txBody>
      </p:sp>
      <p:sp>
        <p:nvSpPr>
          <p:cNvPr id="3" name="Content Placeholder 2">
            <a:extLst>
              <a:ext uri="{FF2B5EF4-FFF2-40B4-BE49-F238E27FC236}">
                <a16:creationId xmlns:a16="http://schemas.microsoft.com/office/drawing/2014/main" id="{E8D96259-762F-CA18-F0B6-B08D5B510A4E}"/>
              </a:ext>
            </a:extLst>
          </p:cNvPr>
          <p:cNvSpPr>
            <a:spLocks noGrp="1"/>
          </p:cNvSpPr>
          <p:nvPr>
            <p:ph idx="1"/>
          </p:nvPr>
        </p:nvSpPr>
        <p:spPr>
          <a:xfrm>
            <a:off x="1710714" y="2008682"/>
            <a:ext cx="9891673" cy="7165298"/>
          </a:xfrm>
        </p:spPr>
        <p:txBody>
          <a:bodyPr>
            <a:normAutofit fontScale="85000" lnSpcReduction="10000"/>
          </a:bodyPr>
          <a:lstStyle/>
          <a:p>
            <a:pPr rtl="0">
              <a:spcBef>
                <a:spcPts val="0"/>
              </a:spcBef>
              <a:spcAft>
                <a:spcPts val="0"/>
              </a:spcAft>
            </a:pPr>
            <a:r>
              <a:rPr lang="en-US" sz="1800" b="0" i="0" u="none" strike="noStrike" dirty="0" err="1">
                <a:solidFill>
                  <a:schemeClr val="accent2"/>
                </a:solidFill>
                <a:effectLst/>
                <a:latin typeface="Times New Roman" panose="02020603050405020304" pitchFamily="18" charset="0"/>
              </a:rPr>
              <a:t>Adib-Hajbaghery</a:t>
            </a:r>
            <a:r>
              <a:rPr lang="en-US" sz="1800" b="0" i="0" u="none" strike="noStrike" dirty="0">
                <a:solidFill>
                  <a:schemeClr val="accent2"/>
                </a:solidFill>
                <a:effectLst/>
                <a:latin typeface="Times New Roman" panose="02020603050405020304" pitchFamily="18" charset="0"/>
              </a:rPr>
              <a:t>, M., &amp; Mousavi, S. N. (2017). </a:t>
            </a:r>
            <a:r>
              <a:rPr lang="en-US" sz="1800" b="0" i="0" u="none" strike="noStrike" dirty="0">
                <a:solidFill>
                  <a:srgbClr val="212121"/>
                </a:solidFill>
                <a:effectLst/>
                <a:latin typeface="Times New Roman" panose="02020603050405020304" pitchFamily="18" charset="0"/>
              </a:rPr>
              <a:t>The effects of chamomile extract on sleep quality among elderly people: A clinical trial. </a:t>
            </a:r>
            <a:r>
              <a:rPr lang="en-US" sz="1800" b="0" i="1" u="none" strike="noStrike" dirty="0">
                <a:solidFill>
                  <a:srgbClr val="212121"/>
                </a:solidFill>
                <a:effectLst/>
                <a:latin typeface="Times New Roman" panose="02020603050405020304" pitchFamily="18" charset="0"/>
              </a:rPr>
              <a:t>Complementary therapies in medicine</a:t>
            </a:r>
            <a:r>
              <a:rPr lang="en-US" sz="1800" b="0" i="0" u="none" strike="noStrike" dirty="0">
                <a:solidFill>
                  <a:srgbClr val="212121"/>
                </a:solidFill>
                <a:effectLst/>
                <a:latin typeface="Times New Roman" panose="02020603050405020304" pitchFamily="18" charset="0"/>
              </a:rPr>
              <a:t>, </a:t>
            </a:r>
            <a:r>
              <a:rPr lang="en-US" sz="1800" b="0" i="1" u="none" strike="noStrike" dirty="0">
                <a:solidFill>
                  <a:srgbClr val="212121"/>
                </a:solidFill>
                <a:effectLst/>
                <a:latin typeface="Times New Roman" panose="02020603050405020304" pitchFamily="18" charset="0"/>
              </a:rPr>
              <a:t>35</a:t>
            </a:r>
            <a:r>
              <a:rPr lang="en-US" sz="1800" b="0" i="0" u="none" strike="noStrike" dirty="0">
                <a:solidFill>
                  <a:srgbClr val="212121"/>
                </a:solidFill>
                <a:effectLst/>
                <a:latin typeface="Times New Roman" panose="02020603050405020304" pitchFamily="18" charset="0"/>
              </a:rPr>
              <a:t>, 109–114. </a:t>
            </a:r>
            <a:r>
              <a:rPr lang="en-US" sz="1800" b="0" i="0" u="sng" strike="noStrike" dirty="0">
                <a:solidFill>
                  <a:srgbClr val="1155CC"/>
                </a:solidFill>
                <a:effectLst/>
                <a:latin typeface="Times New Roman" panose="02020603050405020304" pitchFamily="18" charset="0"/>
                <a:hlinkClick r:id="rId2"/>
              </a:rPr>
              <a:t>https://doi.org/10.1016/j.ctim.2017.09.010</a:t>
            </a:r>
            <a:endParaRPr lang="en-US" b="0" dirty="0">
              <a:effectLst/>
            </a:endParaRPr>
          </a:p>
          <a:p>
            <a:pPr rtl="0">
              <a:spcBef>
                <a:spcPts val="0"/>
              </a:spcBef>
              <a:spcAft>
                <a:spcPts val="0"/>
              </a:spcAft>
            </a:pPr>
            <a:r>
              <a:rPr lang="en-US" sz="1800" b="0" i="0" u="none" strike="noStrike" dirty="0">
                <a:solidFill>
                  <a:schemeClr val="accent2"/>
                </a:solidFill>
                <a:effectLst/>
                <a:latin typeface="Times New Roman" panose="02020603050405020304" pitchFamily="18" charset="0"/>
              </a:rPr>
              <a:t>Al-</a:t>
            </a:r>
            <a:r>
              <a:rPr lang="en-US" sz="1800" b="0" i="0" u="none" strike="noStrike" dirty="0" err="1">
                <a:solidFill>
                  <a:schemeClr val="accent2"/>
                </a:solidFill>
                <a:effectLst/>
                <a:latin typeface="Times New Roman" panose="02020603050405020304" pitchFamily="18" charset="0"/>
              </a:rPr>
              <a:t>Akoum</a:t>
            </a:r>
            <a:r>
              <a:rPr lang="en-US" sz="1800" b="0" i="0" u="none" strike="noStrike" dirty="0">
                <a:solidFill>
                  <a:schemeClr val="accent2"/>
                </a:solidFill>
                <a:effectLst/>
                <a:latin typeface="Times New Roman" panose="02020603050405020304" pitchFamily="18" charset="0"/>
              </a:rPr>
              <a:t>, M., </a:t>
            </a:r>
            <a:r>
              <a:rPr lang="en-US" sz="1800" b="0" i="0" u="none" strike="noStrike" dirty="0" err="1">
                <a:solidFill>
                  <a:schemeClr val="accent2"/>
                </a:solidFill>
                <a:effectLst/>
                <a:latin typeface="Times New Roman" panose="02020603050405020304" pitchFamily="18" charset="0"/>
              </a:rPr>
              <a:t>Maunsell</a:t>
            </a:r>
            <a:r>
              <a:rPr lang="en-US" sz="1800" b="0" i="0" u="none" strike="noStrike" dirty="0">
                <a:solidFill>
                  <a:schemeClr val="accent2"/>
                </a:solidFill>
                <a:effectLst/>
                <a:latin typeface="Times New Roman" panose="02020603050405020304" pitchFamily="18" charset="0"/>
              </a:rPr>
              <a:t>, E., </a:t>
            </a:r>
            <a:r>
              <a:rPr lang="en-US" sz="1800" b="0" i="0" u="none" strike="noStrike" dirty="0" err="1">
                <a:solidFill>
                  <a:schemeClr val="accent2"/>
                </a:solidFill>
                <a:effectLst/>
                <a:latin typeface="Times New Roman" panose="02020603050405020304" pitchFamily="18" charset="0"/>
              </a:rPr>
              <a:t>Verreault</a:t>
            </a:r>
            <a:r>
              <a:rPr lang="en-US" sz="1800" b="0" i="0" u="none" strike="noStrike" dirty="0">
                <a:solidFill>
                  <a:schemeClr val="accent2"/>
                </a:solidFill>
                <a:effectLst/>
                <a:latin typeface="Times New Roman" panose="02020603050405020304" pitchFamily="18" charset="0"/>
              </a:rPr>
              <a:t>, R., Provencher, L., Otis, H., &amp; </a:t>
            </a:r>
            <a:r>
              <a:rPr lang="en-US" sz="1800" b="0" i="0" u="none" strike="noStrike" dirty="0" err="1">
                <a:solidFill>
                  <a:schemeClr val="accent2"/>
                </a:solidFill>
                <a:effectLst/>
                <a:latin typeface="Times New Roman" panose="02020603050405020304" pitchFamily="18" charset="0"/>
              </a:rPr>
              <a:t>Dodin</a:t>
            </a:r>
            <a:r>
              <a:rPr lang="en-US" sz="1800" b="0" i="0" u="none" strike="noStrike" dirty="0">
                <a:solidFill>
                  <a:schemeClr val="accent2"/>
                </a:solidFill>
                <a:effectLst/>
                <a:latin typeface="Times New Roman" panose="02020603050405020304" pitchFamily="18" charset="0"/>
              </a:rPr>
              <a:t>, S. (2009). </a:t>
            </a:r>
            <a:r>
              <a:rPr lang="en-US" sz="1800" b="0" i="0" u="none" strike="noStrike" dirty="0">
                <a:solidFill>
                  <a:srgbClr val="212121"/>
                </a:solidFill>
                <a:effectLst/>
                <a:latin typeface="Times New Roman" panose="02020603050405020304" pitchFamily="18" charset="0"/>
              </a:rPr>
              <a:t>Effects of Hypericum </a:t>
            </a:r>
            <a:r>
              <a:rPr lang="en-US" sz="1800" b="0" i="0" u="none" strike="noStrike" dirty="0" err="1">
                <a:solidFill>
                  <a:srgbClr val="212121"/>
                </a:solidFill>
                <a:effectLst/>
                <a:latin typeface="Times New Roman" panose="02020603050405020304" pitchFamily="18" charset="0"/>
              </a:rPr>
              <a:t>perforatum</a:t>
            </a:r>
            <a:r>
              <a:rPr lang="en-US" sz="1800" b="0" i="0" u="none" strike="noStrike" dirty="0">
                <a:solidFill>
                  <a:srgbClr val="212121"/>
                </a:solidFill>
                <a:effectLst/>
                <a:latin typeface="Times New Roman" panose="02020603050405020304" pitchFamily="18" charset="0"/>
              </a:rPr>
              <a:t> (St. John's wort) on hot flashes and quality of life in perimenopausal women: a randomized pilot trial. </a:t>
            </a:r>
            <a:r>
              <a:rPr lang="en-US" sz="1800" b="0" i="1" u="none" strike="noStrike" dirty="0">
                <a:solidFill>
                  <a:srgbClr val="212121"/>
                </a:solidFill>
                <a:effectLst/>
                <a:latin typeface="Times New Roman" panose="02020603050405020304" pitchFamily="18" charset="0"/>
              </a:rPr>
              <a:t>Menopause (New York, N.Y.)</a:t>
            </a:r>
            <a:r>
              <a:rPr lang="en-US" sz="1800" b="0" i="0" u="none" strike="noStrike" dirty="0">
                <a:solidFill>
                  <a:srgbClr val="212121"/>
                </a:solidFill>
                <a:effectLst/>
                <a:latin typeface="Times New Roman" panose="02020603050405020304" pitchFamily="18" charset="0"/>
              </a:rPr>
              <a:t>, </a:t>
            </a:r>
            <a:r>
              <a:rPr lang="en-US" sz="1800" b="0" i="1" u="none" strike="noStrike" dirty="0">
                <a:solidFill>
                  <a:srgbClr val="212121"/>
                </a:solidFill>
                <a:effectLst/>
                <a:latin typeface="Times New Roman" panose="02020603050405020304" pitchFamily="18" charset="0"/>
              </a:rPr>
              <a:t>16</a:t>
            </a:r>
            <a:r>
              <a:rPr lang="en-US" sz="1800" b="0" i="0" u="none" strike="noStrike" dirty="0">
                <a:solidFill>
                  <a:srgbClr val="212121"/>
                </a:solidFill>
                <a:effectLst/>
                <a:latin typeface="Times New Roman" panose="02020603050405020304" pitchFamily="18" charset="0"/>
              </a:rPr>
              <a:t>(2), 307–314. </a:t>
            </a:r>
            <a:r>
              <a:rPr lang="en-US" sz="1800" b="0" i="0" u="sng" strike="noStrike" dirty="0">
                <a:solidFill>
                  <a:srgbClr val="1155CC"/>
                </a:solidFill>
                <a:effectLst/>
                <a:latin typeface="Times New Roman" panose="02020603050405020304" pitchFamily="18" charset="0"/>
                <a:hlinkClick r:id="rId3"/>
              </a:rPr>
              <a:t>https://doi.org/10.1097/gme.0b013e31818572a0</a:t>
            </a:r>
            <a:endParaRPr lang="en-US" b="0" dirty="0">
              <a:effectLst/>
            </a:endParaRPr>
          </a:p>
          <a:p>
            <a:pPr rtl="0">
              <a:spcBef>
                <a:spcPts val="0"/>
              </a:spcBef>
              <a:spcAft>
                <a:spcPts val="1000"/>
              </a:spcAft>
            </a:pPr>
            <a:r>
              <a:rPr lang="en-US" sz="1800" b="0" i="0" u="none" strike="noStrike" dirty="0">
                <a:solidFill>
                  <a:schemeClr val="accent2"/>
                </a:solidFill>
                <a:effectLst/>
                <a:latin typeface="Times New Roman" panose="02020603050405020304" pitchFamily="18" charset="0"/>
              </a:rPr>
              <a:t>Bonnet, M. H., &amp; </a:t>
            </a:r>
            <a:r>
              <a:rPr lang="en-US" sz="1800" b="0" i="0" u="none" strike="noStrike" dirty="0" err="1">
                <a:solidFill>
                  <a:schemeClr val="accent2"/>
                </a:solidFill>
                <a:effectLst/>
                <a:latin typeface="Times New Roman" panose="02020603050405020304" pitchFamily="18" charset="0"/>
              </a:rPr>
              <a:t>Arand</a:t>
            </a:r>
            <a:r>
              <a:rPr lang="en-US" sz="1800" b="0" i="0" u="none" strike="noStrike" dirty="0">
                <a:solidFill>
                  <a:schemeClr val="accent2"/>
                </a:solidFill>
                <a:effectLst/>
                <a:latin typeface="Times New Roman" panose="02020603050405020304" pitchFamily="18" charset="0"/>
              </a:rPr>
              <a:t>, D. L. (1995). </a:t>
            </a:r>
            <a:r>
              <a:rPr lang="en-US" sz="1800" b="0" i="0" u="none" strike="noStrike" dirty="0">
                <a:solidFill>
                  <a:srgbClr val="212121"/>
                </a:solidFill>
                <a:effectLst/>
                <a:latin typeface="Times New Roman" panose="02020603050405020304" pitchFamily="18" charset="0"/>
              </a:rPr>
              <a:t>24-Hour metabolic rate in insomniacs and matched normal sleepers. </a:t>
            </a:r>
            <a:r>
              <a:rPr lang="en-US" sz="1800" b="0" i="1" u="none" strike="noStrike" dirty="0">
                <a:solidFill>
                  <a:srgbClr val="212121"/>
                </a:solidFill>
                <a:effectLst/>
                <a:latin typeface="Times New Roman" panose="02020603050405020304" pitchFamily="18" charset="0"/>
              </a:rPr>
              <a:t>Sleep</a:t>
            </a:r>
            <a:r>
              <a:rPr lang="en-US" sz="1800" b="0" i="0" u="none" strike="noStrike" dirty="0">
                <a:solidFill>
                  <a:srgbClr val="212121"/>
                </a:solidFill>
                <a:effectLst/>
                <a:latin typeface="Times New Roman" panose="02020603050405020304" pitchFamily="18" charset="0"/>
              </a:rPr>
              <a:t>, </a:t>
            </a:r>
            <a:r>
              <a:rPr lang="en-US" sz="1800" b="0" i="1" u="none" strike="noStrike" dirty="0">
                <a:solidFill>
                  <a:srgbClr val="212121"/>
                </a:solidFill>
                <a:effectLst/>
                <a:latin typeface="Times New Roman" panose="02020603050405020304" pitchFamily="18" charset="0"/>
              </a:rPr>
              <a:t>18</a:t>
            </a:r>
            <a:r>
              <a:rPr lang="en-US" sz="1800" b="0" i="0" u="none" strike="noStrike" dirty="0">
                <a:solidFill>
                  <a:srgbClr val="212121"/>
                </a:solidFill>
                <a:effectLst/>
                <a:latin typeface="Times New Roman" panose="02020603050405020304" pitchFamily="18" charset="0"/>
              </a:rPr>
              <a:t>(7), 581–588. </a:t>
            </a:r>
            <a:r>
              <a:rPr lang="en-US" sz="1800" b="0" i="0" u="sng" strike="noStrike" dirty="0">
                <a:solidFill>
                  <a:srgbClr val="1155CC"/>
                </a:solidFill>
                <a:effectLst/>
                <a:latin typeface="Times New Roman" panose="02020603050405020304" pitchFamily="18" charset="0"/>
                <a:hlinkClick r:id="rId4"/>
              </a:rPr>
              <a:t>https://doi.org/10.1093/sleep/18.7.581</a:t>
            </a:r>
            <a:endParaRPr lang="en-US" sz="1800" b="0" i="0" u="sng" strike="noStrike" dirty="0">
              <a:solidFill>
                <a:srgbClr val="1155CC"/>
              </a:solidFill>
              <a:effectLst/>
              <a:latin typeface="Times New Roman" panose="02020603050405020304" pitchFamily="18" charset="0"/>
            </a:endParaRPr>
          </a:p>
          <a:p>
            <a:pPr>
              <a:spcBef>
                <a:spcPts val="0"/>
              </a:spcBef>
              <a:spcAft>
                <a:spcPts val="1000"/>
              </a:spcAft>
            </a:pPr>
            <a:r>
              <a:rPr lang="en-US" sz="1800" b="0" i="0" u="none" strike="noStrike" dirty="0" err="1">
                <a:solidFill>
                  <a:schemeClr val="accent2"/>
                </a:solidFill>
                <a:effectLst/>
                <a:latin typeface="Times New Roman" panose="02020603050405020304" pitchFamily="18" charset="0"/>
              </a:rPr>
              <a:t>Dimpfel</a:t>
            </a:r>
            <a:r>
              <a:rPr lang="en-US" sz="1800" b="0" i="0" u="none" strike="noStrike" dirty="0">
                <a:solidFill>
                  <a:schemeClr val="accent2"/>
                </a:solidFill>
                <a:effectLst/>
                <a:latin typeface="Times New Roman" panose="02020603050405020304" pitchFamily="18" charset="0"/>
              </a:rPr>
              <a:t>, W., &amp; Suter, A. (2008). </a:t>
            </a:r>
            <a:r>
              <a:rPr lang="en-US" sz="1800" b="0" i="0" u="none" strike="noStrike" dirty="0">
                <a:solidFill>
                  <a:srgbClr val="212121"/>
                </a:solidFill>
                <a:effectLst/>
                <a:latin typeface="Times New Roman" panose="02020603050405020304" pitchFamily="18" charset="0"/>
              </a:rPr>
              <a:t>Sleep improving effects of a single dose administration of a valerian/hops fluid extract - a double blind, randomized, placebo-controlled sleep-EEG study in a parallel design using </a:t>
            </a:r>
            <a:r>
              <a:rPr lang="en-US" sz="1800" b="0" i="0" u="none" strike="noStrike" dirty="0" err="1">
                <a:solidFill>
                  <a:srgbClr val="212121"/>
                </a:solidFill>
                <a:effectLst/>
                <a:latin typeface="Times New Roman" panose="02020603050405020304" pitchFamily="18" charset="0"/>
              </a:rPr>
              <a:t>electrohypnograms</a:t>
            </a:r>
            <a:r>
              <a:rPr lang="en-US" sz="1800" b="0" i="0" u="none" strike="noStrike" dirty="0">
                <a:solidFill>
                  <a:srgbClr val="212121"/>
                </a:solidFill>
                <a:effectLst/>
                <a:latin typeface="Times New Roman" panose="02020603050405020304" pitchFamily="18" charset="0"/>
              </a:rPr>
              <a:t>. </a:t>
            </a:r>
            <a:r>
              <a:rPr lang="en-US" sz="1800" b="0" i="1" u="none" strike="noStrike" dirty="0">
                <a:solidFill>
                  <a:srgbClr val="212121"/>
                </a:solidFill>
                <a:effectLst/>
                <a:latin typeface="Times New Roman" panose="02020603050405020304" pitchFamily="18" charset="0"/>
              </a:rPr>
              <a:t>European journal of medical research</a:t>
            </a:r>
            <a:r>
              <a:rPr lang="en-US" sz="1800" b="0" i="0" u="none" strike="noStrike" dirty="0">
                <a:solidFill>
                  <a:srgbClr val="212121"/>
                </a:solidFill>
                <a:effectLst/>
                <a:latin typeface="Times New Roman" panose="02020603050405020304" pitchFamily="18" charset="0"/>
              </a:rPr>
              <a:t>, </a:t>
            </a:r>
            <a:r>
              <a:rPr lang="en-US" sz="1800" b="0" i="1" u="none" strike="noStrike" dirty="0">
                <a:solidFill>
                  <a:srgbClr val="212121"/>
                </a:solidFill>
                <a:effectLst/>
                <a:latin typeface="Times New Roman" panose="02020603050405020304" pitchFamily="18" charset="0"/>
              </a:rPr>
              <a:t>13</a:t>
            </a:r>
            <a:r>
              <a:rPr lang="en-US" sz="1800" b="0" i="0" u="none" strike="noStrike" dirty="0">
                <a:solidFill>
                  <a:srgbClr val="212121"/>
                </a:solidFill>
                <a:effectLst/>
                <a:latin typeface="Times New Roman" panose="02020603050405020304" pitchFamily="18" charset="0"/>
              </a:rPr>
              <a:t>(5), 200–204.</a:t>
            </a:r>
          </a:p>
          <a:p>
            <a:pPr>
              <a:spcBef>
                <a:spcPts val="0"/>
              </a:spcBef>
              <a:spcAft>
                <a:spcPts val="1000"/>
              </a:spcAft>
            </a:pPr>
            <a:r>
              <a:rPr lang="en-US" sz="1800" b="0" i="0" u="none" strike="noStrike" dirty="0" err="1">
                <a:solidFill>
                  <a:schemeClr val="accent2"/>
                </a:solidFill>
                <a:effectLst/>
                <a:latin typeface="Times New Roman" panose="02020603050405020304" pitchFamily="18" charset="0"/>
              </a:rPr>
              <a:t>Dopheide</a:t>
            </a:r>
            <a:r>
              <a:rPr lang="en-US" sz="1800" b="0" i="0" u="none" strike="noStrike" dirty="0">
                <a:solidFill>
                  <a:schemeClr val="accent2"/>
                </a:solidFill>
                <a:effectLst/>
                <a:latin typeface="Times New Roman" panose="02020603050405020304" pitchFamily="18" charset="0"/>
              </a:rPr>
              <a:t>, J. (2020)</a:t>
            </a:r>
            <a:r>
              <a:rPr lang="en-US" sz="1800" b="0" i="0" u="none" strike="noStrike" dirty="0">
                <a:solidFill>
                  <a:srgbClr val="000000"/>
                </a:solidFill>
                <a:effectLst/>
                <a:latin typeface="Times New Roman" panose="02020603050405020304" pitchFamily="18" charset="0"/>
              </a:rPr>
              <a:t>.</a:t>
            </a:r>
            <a:r>
              <a:rPr lang="en-US" sz="1800" b="0" i="1" u="none" strike="noStrike" dirty="0">
                <a:solidFill>
                  <a:srgbClr val="000000"/>
                </a:solidFill>
                <a:effectLst/>
                <a:latin typeface="Times New Roman" panose="02020603050405020304" pitchFamily="18" charset="0"/>
              </a:rPr>
              <a:t> Insomnia Overview: Epidemiology, Pathophysiology, Diagnosis and Monitoring, and Nonpharmacologic Therapy</a:t>
            </a:r>
            <a:r>
              <a:rPr lang="en-US" sz="1800" b="0" i="0" u="none" strike="noStrike" dirty="0">
                <a:solidFill>
                  <a:srgbClr val="000000"/>
                </a:solidFill>
                <a:effectLst/>
                <a:latin typeface="Times New Roman" panose="02020603050405020304" pitchFamily="18" charset="0"/>
              </a:rPr>
              <a:t>. AJMC. </a:t>
            </a:r>
          </a:p>
          <a:p>
            <a:pPr>
              <a:spcBef>
                <a:spcPts val="0"/>
              </a:spcBef>
              <a:spcAft>
                <a:spcPts val="1000"/>
              </a:spcAft>
            </a:pPr>
            <a:endParaRPr lang="en-US" b="0" dirty="0">
              <a:effectLst/>
            </a:endParaRPr>
          </a:p>
          <a:p>
            <a:pPr>
              <a:spcBef>
                <a:spcPts val="0"/>
              </a:spcBef>
              <a:spcAft>
                <a:spcPts val="1000"/>
              </a:spcAft>
            </a:pPr>
            <a:endParaRPr lang="en-US" b="0" dirty="0">
              <a:effectLst/>
            </a:endParaRPr>
          </a:p>
          <a:p>
            <a:pPr rtl="0">
              <a:spcBef>
                <a:spcPts val="0"/>
              </a:spcBef>
              <a:spcAft>
                <a:spcPts val="1000"/>
              </a:spcAft>
            </a:pPr>
            <a:endParaRPr lang="en-US" b="0" dirty="0">
              <a:effectLst/>
            </a:endParaRPr>
          </a:p>
          <a:p>
            <a:br>
              <a:rPr lang="en-US" dirty="0"/>
            </a:br>
            <a:endParaRPr lang="en-US" dirty="0"/>
          </a:p>
        </p:txBody>
      </p:sp>
    </p:spTree>
    <p:extLst>
      <p:ext uri="{BB962C8B-B14F-4D97-AF65-F5344CB8AC3E}">
        <p14:creationId xmlns:p14="http://schemas.microsoft.com/office/powerpoint/2010/main" val="153707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F6110-3C14-FE33-F1DA-2524CDE9CB7F}"/>
              </a:ext>
            </a:extLst>
          </p:cNvPr>
          <p:cNvSpPr>
            <a:spLocks noGrp="1"/>
          </p:cNvSpPr>
          <p:nvPr>
            <p:ph type="title"/>
          </p:nvPr>
        </p:nvSpPr>
        <p:spPr/>
        <p:txBody>
          <a:bodyPr/>
          <a:lstStyle/>
          <a:p>
            <a:r>
              <a:rPr lang="en-US" dirty="0">
                <a:solidFill>
                  <a:schemeClr val="accent2"/>
                </a:solidFill>
              </a:rPr>
              <a:t>References</a:t>
            </a:r>
          </a:p>
        </p:txBody>
      </p:sp>
      <p:sp>
        <p:nvSpPr>
          <p:cNvPr id="3" name="Content Placeholder 2">
            <a:extLst>
              <a:ext uri="{FF2B5EF4-FFF2-40B4-BE49-F238E27FC236}">
                <a16:creationId xmlns:a16="http://schemas.microsoft.com/office/drawing/2014/main" id="{51A81DA4-739E-136E-6DD7-32595CF4BBA8}"/>
              </a:ext>
            </a:extLst>
          </p:cNvPr>
          <p:cNvSpPr>
            <a:spLocks noGrp="1"/>
          </p:cNvSpPr>
          <p:nvPr>
            <p:ph idx="1"/>
          </p:nvPr>
        </p:nvSpPr>
        <p:spPr>
          <a:xfrm>
            <a:off x="1920240" y="1787489"/>
            <a:ext cx="8770571" cy="6996746"/>
          </a:xfrm>
        </p:spPr>
        <p:txBody>
          <a:bodyPr>
            <a:normAutofit fontScale="85000" lnSpcReduction="10000"/>
          </a:bodyPr>
          <a:lstStyle/>
          <a:p>
            <a:pPr rtl="0">
              <a:spcBef>
                <a:spcPts val="0"/>
              </a:spcBef>
              <a:spcAft>
                <a:spcPts val="1000"/>
              </a:spcAft>
            </a:pPr>
            <a:r>
              <a:rPr lang="en-US" sz="1800" b="0" i="0" u="none" strike="noStrike" dirty="0" err="1">
                <a:solidFill>
                  <a:schemeClr val="accent2"/>
                </a:solidFill>
                <a:effectLst/>
                <a:latin typeface="Times New Roman" panose="02020603050405020304" pitchFamily="18" charset="0"/>
              </a:rPr>
              <a:t>Guadagna</a:t>
            </a:r>
            <a:r>
              <a:rPr lang="en-US" sz="1800" b="0" i="0" u="none" strike="noStrike" dirty="0">
                <a:solidFill>
                  <a:schemeClr val="accent2"/>
                </a:solidFill>
                <a:effectLst/>
                <a:latin typeface="Times New Roman" panose="02020603050405020304" pitchFamily="18" charset="0"/>
              </a:rPr>
              <a:t>, S., </a:t>
            </a:r>
            <a:r>
              <a:rPr lang="en-US" sz="1800" b="0" i="0" u="none" strike="noStrike" dirty="0" err="1">
                <a:solidFill>
                  <a:schemeClr val="accent2"/>
                </a:solidFill>
                <a:effectLst/>
                <a:latin typeface="Times New Roman" panose="02020603050405020304" pitchFamily="18" charset="0"/>
              </a:rPr>
              <a:t>Barattini</a:t>
            </a:r>
            <a:r>
              <a:rPr lang="en-US" sz="1800" b="0" i="0" u="none" strike="noStrike" dirty="0">
                <a:solidFill>
                  <a:schemeClr val="accent2"/>
                </a:solidFill>
                <a:effectLst/>
                <a:latin typeface="Times New Roman" panose="02020603050405020304" pitchFamily="18" charset="0"/>
              </a:rPr>
              <a:t>, D. F., </a:t>
            </a:r>
            <a:r>
              <a:rPr lang="en-US" sz="1800" b="0" i="0" u="none" strike="noStrike" dirty="0" err="1">
                <a:solidFill>
                  <a:schemeClr val="accent2"/>
                </a:solidFill>
                <a:effectLst/>
                <a:latin typeface="Times New Roman" panose="02020603050405020304" pitchFamily="18" charset="0"/>
              </a:rPr>
              <a:t>Rosu</a:t>
            </a:r>
            <a:r>
              <a:rPr lang="en-US" sz="1800" b="0" i="0" u="none" strike="noStrike" dirty="0">
                <a:solidFill>
                  <a:schemeClr val="accent2"/>
                </a:solidFill>
                <a:effectLst/>
                <a:latin typeface="Times New Roman" panose="02020603050405020304" pitchFamily="18" charset="0"/>
              </a:rPr>
              <a:t>, S., &amp; </a:t>
            </a:r>
            <a:r>
              <a:rPr lang="en-US" sz="1800" b="0" i="0" u="none" strike="noStrike" dirty="0" err="1">
                <a:solidFill>
                  <a:schemeClr val="accent2"/>
                </a:solidFill>
                <a:effectLst/>
                <a:latin typeface="Times New Roman" panose="02020603050405020304" pitchFamily="18" charset="0"/>
              </a:rPr>
              <a:t>Ferini-Strambi</a:t>
            </a:r>
            <a:r>
              <a:rPr lang="en-US" sz="1800" b="0" i="0" u="none" strike="noStrike" dirty="0">
                <a:solidFill>
                  <a:schemeClr val="accent2"/>
                </a:solidFill>
                <a:effectLst/>
                <a:latin typeface="Times New Roman" panose="02020603050405020304" pitchFamily="18" charset="0"/>
              </a:rPr>
              <a:t>, L. (2020). </a:t>
            </a:r>
            <a:r>
              <a:rPr lang="en-US" sz="1800" b="0" i="0" u="none" strike="noStrike" dirty="0">
                <a:solidFill>
                  <a:srgbClr val="000000"/>
                </a:solidFill>
                <a:effectLst/>
                <a:latin typeface="Times New Roman" panose="02020603050405020304" pitchFamily="18" charset="0"/>
              </a:rPr>
              <a:t>Plant Extracts for Sleep Disturbances: A Systematic Review. </a:t>
            </a:r>
            <a:r>
              <a:rPr lang="en-US" sz="1800" b="0" i="1" u="none" strike="noStrike" dirty="0">
                <a:solidFill>
                  <a:srgbClr val="000000"/>
                </a:solidFill>
                <a:effectLst/>
                <a:latin typeface="Times New Roman" panose="02020603050405020304" pitchFamily="18" charset="0"/>
              </a:rPr>
              <a:t>Evidence-based complementary and alternative medicine : </a:t>
            </a:r>
            <a:r>
              <a:rPr lang="en-US" sz="1800" b="0" i="1" u="none" strike="noStrike" dirty="0" err="1">
                <a:solidFill>
                  <a:srgbClr val="000000"/>
                </a:solidFill>
                <a:effectLst/>
                <a:latin typeface="Times New Roman" panose="02020603050405020304" pitchFamily="18" charset="0"/>
              </a:rPr>
              <a:t>eCAM</a:t>
            </a:r>
            <a:r>
              <a:rPr lang="en-US" sz="1800" b="0" i="0" u="none" strike="noStrike" dirty="0">
                <a:solidFill>
                  <a:srgbClr val="000000"/>
                </a:solidFill>
                <a:effectLst/>
                <a:latin typeface="Times New Roman" panose="02020603050405020304" pitchFamily="18" charset="0"/>
              </a:rPr>
              <a:t>, </a:t>
            </a:r>
            <a:r>
              <a:rPr lang="en-US" sz="1800" b="0" i="1" u="none" strike="noStrike" dirty="0">
                <a:solidFill>
                  <a:srgbClr val="000000"/>
                </a:solidFill>
                <a:effectLst/>
                <a:latin typeface="Times New Roman" panose="02020603050405020304" pitchFamily="18" charset="0"/>
              </a:rPr>
              <a:t>2020</a:t>
            </a:r>
            <a:r>
              <a:rPr lang="en-US" sz="1800" b="0" i="0" u="none" strike="noStrike" dirty="0">
                <a:solidFill>
                  <a:srgbClr val="000000"/>
                </a:solidFill>
                <a:effectLst/>
                <a:latin typeface="Times New Roman" panose="02020603050405020304" pitchFamily="18" charset="0"/>
              </a:rPr>
              <a:t>, 3792390. </a:t>
            </a:r>
            <a:r>
              <a:rPr lang="en-US" sz="1800" b="0" i="0" u="none" strike="noStrike" dirty="0">
                <a:solidFill>
                  <a:srgbClr val="000000"/>
                </a:solidFill>
                <a:effectLst/>
                <a:latin typeface="Times New Roman" panose="02020603050405020304" pitchFamily="18" charset="0"/>
                <a:hlinkClick r:id="rId2"/>
              </a:rPr>
              <a:t>https://doi.org/10.1155/2020/3792390</a:t>
            </a:r>
            <a:endParaRPr lang="en-US" sz="1800" b="0" i="0" u="none" strike="noStrike" dirty="0">
              <a:solidFill>
                <a:srgbClr val="000000"/>
              </a:solidFill>
              <a:effectLst/>
              <a:latin typeface="Times New Roman" panose="02020603050405020304" pitchFamily="18" charset="0"/>
            </a:endParaRPr>
          </a:p>
          <a:p>
            <a:pPr rtl="0">
              <a:spcBef>
                <a:spcPts val="0"/>
              </a:spcBef>
              <a:spcAft>
                <a:spcPts val="0"/>
              </a:spcAft>
            </a:pPr>
            <a:r>
              <a:rPr lang="en-US" sz="1800" b="0" i="0" u="none" strike="noStrike" dirty="0">
                <a:solidFill>
                  <a:schemeClr val="accent2"/>
                </a:solidFill>
                <a:effectLst/>
                <a:latin typeface="Times New Roman" panose="02020603050405020304" pitchFamily="18" charset="0"/>
              </a:rPr>
              <a:t>Harvey A. G. (2002).</a:t>
            </a:r>
            <a:r>
              <a:rPr lang="en-US" sz="1800" b="0" i="0" u="none" strike="noStrike" dirty="0">
                <a:solidFill>
                  <a:srgbClr val="212121"/>
                </a:solidFill>
                <a:effectLst/>
                <a:latin typeface="Times New Roman" panose="02020603050405020304" pitchFamily="18" charset="0"/>
              </a:rPr>
              <a:t> A cognitive model of insomnia. </a:t>
            </a:r>
            <a:r>
              <a:rPr lang="en-US" sz="1800" b="0" i="1" u="none" strike="noStrike" dirty="0" err="1">
                <a:solidFill>
                  <a:srgbClr val="212121"/>
                </a:solidFill>
                <a:effectLst/>
                <a:latin typeface="Times New Roman" panose="02020603050405020304" pitchFamily="18" charset="0"/>
              </a:rPr>
              <a:t>Behaviour</a:t>
            </a:r>
            <a:r>
              <a:rPr lang="en-US" sz="1800" b="0" i="1" u="none" strike="noStrike" dirty="0">
                <a:solidFill>
                  <a:srgbClr val="212121"/>
                </a:solidFill>
                <a:effectLst/>
                <a:latin typeface="Times New Roman" panose="02020603050405020304" pitchFamily="18" charset="0"/>
              </a:rPr>
              <a:t> research and therapy</a:t>
            </a:r>
            <a:r>
              <a:rPr lang="en-US" sz="1800" b="0" i="0" u="none" strike="noStrike" dirty="0">
                <a:solidFill>
                  <a:srgbClr val="212121"/>
                </a:solidFill>
                <a:effectLst/>
                <a:latin typeface="Times New Roman" panose="02020603050405020304" pitchFamily="18" charset="0"/>
              </a:rPr>
              <a:t>, </a:t>
            </a:r>
            <a:r>
              <a:rPr lang="en-US" sz="1800" b="0" i="1" u="none" strike="noStrike" dirty="0">
                <a:solidFill>
                  <a:srgbClr val="212121"/>
                </a:solidFill>
                <a:effectLst/>
                <a:latin typeface="Times New Roman" panose="02020603050405020304" pitchFamily="18" charset="0"/>
              </a:rPr>
              <a:t>40</a:t>
            </a:r>
            <a:r>
              <a:rPr lang="en-US" sz="1800" b="0" i="0" u="none" strike="noStrike" dirty="0">
                <a:solidFill>
                  <a:srgbClr val="212121"/>
                </a:solidFill>
                <a:effectLst/>
                <a:latin typeface="Times New Roman" panose="02020603050405020304" pitchFamily="18" charset="0"/>
              </a:rPr>
              <a:t>(8), 869–893. https://doi.org/10.1016/s0005-7967(01)00061-4</a:t>
            </a:r>
            <a:endParaRPr lang="en-US" b="0" dirty="0">
              <a:effectLst/>
            </a:endParaRPr>
          </a:p>
          <a:p>
            <a:pPr rtl="0">
              <a:spcBef>
                <a:spcPts val="0"/>
              </a:spcBef>
              <a:spcAft>
                <a:spcPts val="0"/>
              </a:spcAft>
            </a:pPr>
            <a:r>
              <a:rPr lang="en-US" sz="1800" b="0" i="0" u="none" strike="noStrike" dirty="0">
                <a:solidFill>
                  <a:schemeClr val="accent2"/>
                </a:solidFill>
                <a:effectLst/>
                <a:latin typeface="Times New Roman" panose="02020603050405020304" pitchFamily="18" charset="0"/>
              </a:rPr>
              <a:t>Joshi S. (2008). </a:t>
            </a:r>
            <a:r>
              <a:rPr lang="en-US" sz="1800" b="0" i="0" u="none" strike="noStrike" dirty="0">
                <a:solidFill>
                  <a:srgbClr val="000000"/>
                </a:solidFill>
                <a:effectLst/>
                <a:latin typeface="Times New Roman" panose="02020603050405020304" pitchFamily="18" charset="0"/>
              </a:rPr>
              <a:t>Nonpharmacologic therapy for insomnia in the elderly. </a:t>
            </a:r>
            <a:r>
              <a:rPr lang="en-US" sz="1800" b="0" i="1" u="none" strike="noStrike" dirty="0">
                <a:solidFill>
                  <a:srgbClr val="000000"/>
                </a:solidFill>
                <a:effectLst/>
                <a:latin typeface="Times New Roman" panose="02020603050405020304" pitchFamily="18" charset="0"/>
              </a:rPr>
              <a:t>Clinics in geriatric medicine</a:t>
            </a:r>
            <a:r>
              <a:rPr lang="en-US" sz="1800" b="0" i="0" u="none" strike="noStrike" dirty="0">
                <a:solidFill>
                  <a:srgbClr val="000000"/>
                </a:solidFill>
                <a:effectLst/>
                <a:latin typeface="Times New Roman" panose="02020603050405020304" pitchFamily="18" charset="0"/>
              </a:rPr>
              <a:t>, </a:t>
            </a:r>
            <a:r>
              <a:rPr lang="en-US" sz="1800" b="0" i="1" u="none" strike="noStrike" dirty="0">
                <a:solidFill>
                  <a:srgbClr val="000000"/>
                </a:solidFill>
                <a:effectLst/>
                <a:latin typeface="Times New Roman" panose="02020603050405020304" pitchFamily="18" charset="0"/>
              </a:rPr>
              <a:t>24</a:t>
            </a:r>
            <a:r>
              <a:rPr lang="en-US" sz="1800" b="0" i="0" u="none" strike="noStrike" dirty="0">
                <a:solidFill>
                  <a:srgbClr val="000000"/>
                </a:solidFill>
                <a:effectLst/>
                <a:latin typeface="Times New Roman" panose="02020603050405020304" pitchFamily="18" charset="0"/>
              </a:rPr>
              <a:t>(1), 107–viii. </a:t>
            </a:r>
            <a:r>
              <a:rPr lang="en-US" sz="1800" b="0" i="0" u="none" strike="noStrike" dirty="0">
                <a:solidFill>
                  <a:srgbClr val="000000"/>
                </a:solidFill>
                <a:effectLst/>
                <a:latin typeface="Times New Roman" panose="02020603050405020304" pitchFamily="18" charset="0"/>
                <a:hlinkClick r:id="rId3"/>
              </a:rPr>
              <a:t>https://doi.org/10.1016/j.cger.2007.08.005</a:t>
            </a:r>
            <a:endParaRPr lang="en-US" b="0"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hlinkClick r:id="rId4"/>
              </a:rPr>
              <a:t>https://www.ajmc.com/view/insomnia-overview-epidemiology-pathophysiology-diagnosis-and-monitoring-and-nonpharmacologic-therapy</a:t>
            </a:r>
            <a:endParaRPr lang="en-US" b="0" dirty="0">
              <a:effectLst/>
            </a:endParaRPr>
          </a:p>
          <a:p>
            <a:pPr rtl="0">
              <a:spcBef>
                <a:spcPts val="0"/>
              </a:spcBef>
              <a:spcAft>
                <a:spcPts val="1000"/>
              </a:spcAft>
            </a:pPr>
            <a:r>
              <a:rPr lang="en-US" sz="1800" b="0" i="0" u="none" strike="noStrike" dirty="0">
                <a:solidFill>
                  <a:schemeClr val="accent2"/>
                </a:solidFill>
                <a:effectLst/>
                <a:latin typeface="Times New Roman" panose="02020603050405020304" pitchFamily="18" charset="0"/>
              </a:rPr>
              <a:t>Kasper, S., </a:t>
            </a:r>
            <a:r>
              <a:rPr lang="en-US" sz="1800" b="0" i="0" u="none" strike="noStrike" dirty="0" err="1">
                <a:solidFill>
                  <a:schemeClr val="accent2"/>
                </a:solidFill>
                <a:effectLst/>
                <a:latin typeface="Times New Roman" panose="02020603050405020304" pitchFamily="18" charset="0"/>
              </a:rPr>
              <a:t>Anghelescu</a:t>
            </a:r>
            <a:r>
              <a:rPr lang="en-US" sz="1800" b="0" i="0" u="none" strike="noStrike" dirty="0">
                <a:solidFill>
                  <a:schemeClr val="accent2"/>
                </a:solidFill>
                <a:effectLst/>
                <a:latin typeface="Times New Roman" panose="02020603050405020304" pitchFamily="18" charset="0"/>
              </a:rPr>
              <a:t>, I., &amp; </a:t>
            </a:r>
            <a:r>
              <a:rPr lang="en-US" sz="1800" b="0" i="0" u="none" strike="noStrike" dirty="0" err="1">
                <a:solidFill>
                  <a:schemeClr val="accent2"/>
                </a:solidFill>
                <a:effectLst/>
                <a:latin typeface="Times New Roman" panose="02020603050405020304" pitchFamily="18" charset="0"/>
              </a:rPr>
              <a:t>Dienel</a:t>
            </a:r>
            <a:r>
              <a:rPr lang="en-US" sz="1800" b="0" i="0" u="none" strike="noStrike" dirty="0">
                <a:solidFill>
                  <a:schemeClr val="accent2"/>
                </a:solidFill>
                <a:effectLst/>
                <a:latin typeface="Times New Roman" panose="02020603050405020304" pitchFamily="18" charset="0"/>
              </a:rPr>
              <a:t>, A. (2015). </a:t>
            </a:r>
            <a:r>
              <a:rPr lang="en-US" sz="1800" b="0" i="0" u="none" strike="noStrike" dirty="0">
                <a:solidFill>
                  <a:srgbClr val="000000"/>
                </a:solidFill>
                <a:effectLst/>
                <a:latin typeface="Times New Roman" panose="02020603050405020304" pitchFamily="18" charset="0"/>
              </a:rPr>
              <a:t>Efficacy of orally administered </a:t>
            </a:r>
            <a:r>
              <a:rPr lang="en-US" sz="1800" b="0" i="0" u="none" strike="noStrike" dirty="0" err="1">
                <a:solidFill>
                  <a:srgbClr val="000000"/>
                </a:solidFill>
                <a:effectLst/>
                <a:latin typeface="Times New Roman" panose="02020603050405020304" pitchFamily="18" charset="0"/>
              </a:rPr>
              <a:t>Silexan</a:t>
            </a:r>
            <a:r>
              <a:rPr lang="en-US" sz="1800" b="0" i="0" u="none" strike="noStrike" dirty="0">
                <a:solidFill>
                  <a:srgbClr val="000000"/>
                </a:solidFill>
                <a:effectLst/>
                <a:latin typeface="Times New Roman" panose="02020603050405020304" pitchFamily="18" charset="0"/>
              </a:rPr>
              <a:t> in patients with anxiety-related restlessness and disturbed sleep--A randomized, placebo-controlled trial. </a:t>
            </a:r>
            <a:r>
              <a:rPr lang="en-US" sz="1800" b="0" i="1" u="none" strike="noStrike" dirty="0">
                <a:solidFill>
                  <a:srgbClr val="000000"/>
                </a:solidFill>
                <a:effectLst/>
                <a:latin typeface="Times New Roman" panose="02020603050405020304" pitchFamily="18" charset="0"/>
              </a:rPr>
              <a:t>European neuropsychopharmacology : the journal of the European College of Neuropsychopharmacology</a:t>
            </a:r>
            <a:r>
              <a:rPr lang="en-US" sz="1800" b="0" i="0" u="none" strike="noStrike" dirty="0">
                <a:solidFill>
                  <a:srgbClr val="000000"/>
                </a:solidFill>
                <a:effectLst/>
                <a:latin typeface="Times New Roman" panose="02020603050405020304" pitchFamily="18" charset="0"/>
              </a:rPr>
              <a:t>, </a:t>
            </a:r>
            <a:r>
              <a:rPr lang="en-US" sz="1800" b="0" i="1" u="none" strike="noStrike" dirty="0">
                <a:solidFill>
                  <a:srgbClr val="000000"/>
                </a:solidFill>
                <a:effectLst/>
                <a:latin typeface="Times New Roman" panose="02020603050405020304" pitchFamily="18" charset="0"/>
              </a:rPr>
              <a:t>25</a:t>
            </a:r>
            <a:r>
              <a:rPr lang="en-US" sz="1800" b="0" i="0" u="none" strike="noStrike" dirty="0">
                <a:solidFill>
                  <a:srgbClr val="000000"/>
                </a:solidFill>
                <a:effectLst/>
                <a:latin typeface="Times New Roman" panose="02020603050405020304" pitchFamily="18" charset="0"/>
              </a:rPr>
              <a:t>(11), 1960–1967. </a:t>
            </a:r>
            <a:r>
              <a:rPr lang="en-US" sz="1800" b="0" i="0" u="none" strike="noStrike" dirty="0">
                <a:solidFill>
                  <a:srgbClr val="000000"/>
                </a:solidFill>
                <a:effectLst/>
                <a:latin typeface="Times New Roman" panose="02020603050405020304" pitchFamily="18" charset="0"/>
                <a:hlinkClick r:id="rId5"/>
              </a:rPr>
              <a:t>https://doi.org/10.1016/j.euroneuro.2015.07.024</a:t>
            </a:r>
            <a:endParaRPr lang="en-US" b="0" dirty="0">
              <a:effectLst/>
            </a:endParaRPr>
          </a:p>
          <a:p>
            <a:br>
              <a:rPr lang="en-US" dirty="0"/>
            </a:br>
            <a:endParaRPr lang="en-US" dirty="0"/>
          </a:p>
          <a:p>
            <a:pPr rtl="0">
              <a:spcBef>
                <a:spcPts val="0"/>
              </a:spcBef>
              <a:spcAft>
                <a:spcPts val="1000"/>
              </a:spcAft>
            </a:pPr>
            <a:endParaRPr lang="en-US" b="0" dirty="0">
              <a:effectLst/>
            </a:endParaRPr>
          </a:p>
          <a:p>
            <a:br>
              <a:rPr lang="en-US" dirty="0"/>
            </a:br>
            <a:endParaRPr lang="en-US" dirty="0"/>
          </a:p>
        </p:txBody>
      </p:sp>
    </p:spTree>
    <p:extLst>
      <p:ext uri="{BB962C8B-B14F-4D97-AF65-F5344CB8AC3E}">
        <p14:creationId xmlns:p14="http://schemas.microsoft.com/office/powerpoint/2010/main" val="61786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20"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627D30F9-C837-6076-EEF4-F4F9AC38318F}"/>
              </a:ext>
            </a:extLst>
          </p:cNvPr>
          <p:cNvSpPr>
            <a:spLocks noGrp="1"/>
          </p:cNvSpPr>
          <p:nvPr>
            <p:ph type="title"/>
          </p:nvPr>
        </p:nvSpPr>
        <p:spPr>
          <a:xfrm>
            <a:off x="1829849" y="1899904"/>
            <a:ext cx="3312116" cy="2934031"/>
          </a:xfrm>
        </p:spPr>
        <p:txBody>
          <a:bodyPr anchor="ctr">
            <a:normAutofit/>
          </a:bodyPr>
          <a:lstStyle/>
          <a:p>
            <a:r>
              <a:rPr lang="en-US" dirty="0"/>
              <a:t> </a:t>
            </a:r>
            <a:r>
              <a:rPr lang="en-US" sz="2800" dirty="0">
                <a:solidFill>
                  <a:schemeClr val="accent2"/>
                </a:solidFill>
              </a:rPr>
              <a:t>Introduction</a:t>
            </a:r>
          </a:p>
        </p:txBody>
      </p:sp>
      <p:graphicFrame>
        <p:nvGraphicFramePr>
          <p:cNvPr id="22" name="Content Placeholder 2">
            <a:extLst>
              <a:ext uri="{FF2B5EF4-FFF2-40B4-BE49-F238E27FC236}">
                <a16:creationId xmlns:a16="http://schemas.microsoft.com/office/drawing/2014/main" id="{761D4BB1-1643-E529-24F8-4DDD78A7337F}"/>
              </a:ext>
            </a:extLst>
          </p:cNvPr>
          <p:cNvGraphicFramePr>
            <a:graphicFrameLocks noGrp="1"/>
          </p:cNvGraphicFramePr>
          <p:nvPr>
            <p:ph idx="1"/>
            <p:extLst>
              <p:ext uri="{D42A27DB-BD31-4B8C-83A1-F6EECF244321}">
                <p14:modId xmlns:p14="http://schemas.microsoft.com/office/powerpoint/2010/main" val="1349214439"/>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362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BD3BA-770E-BAB8-8D90-5C9D797FE13C}"/>
              </a:ext>
            </a:extLst>
          </p:cNvPr>
          <p:cNvSpPr>
            <a:spLocks noGrp="1"/>
          </p:cNvSpPr>
          <p:nvPr>
            <p:ph type="title"/>
          </p:nvPr>
        </p:nvSpPr>
        <p:spPr/>
        <p:txBody>
          <a:bodyPr/>
          <a:lstStyle/>
          <a:p>
            <a:r>
              <a:rPr lang="en-US" dirty="0">
                <a:solidFill>
                  <a:schemeClr val="accent2"/>
                </a:solidFill>
              </a:rPr>
              <a:t>References</a:t>
            </a:r>
          </a:p>
        </p:txBody>
      </p:sp>
      <p:sp>
        <p:nvSpPr>
          <p:cNvPr id="3" name="Content Placeholder 2">
            <a:extLst>
              <a:ext uri="{FF2B5EF4-FFF2-40B4-BE49-F238E27FC236}">
                <a16:creationId xmlns:a16="http://schemas.microsoft.com/office/drawing/2014/main" id="{9AC31839-6FAA-E9C4-3979-50CE67652CF8}"/>
              </a:ext>
            </a:extLst>
          </p:cNvPr>
          <p:cNvSpPr>
            <a:spLocks noGrp="1"/>
          </p:cNvSpPr>
          <p:nvPr>
            <p:ph idx="1"/>
          </p:nvPr>
        </p:nvSpPr>
        <p:spPr>
          <a:xfrm>
            <a:off x="1920240" y="1787489"/>
            <a:ext cx="8770571" cy="5842504"/>
          </a:xfrm>
        </p:spPr>
        <p:txBody>
          <a:bodyPr>
            <a:normAutofit fontScale="92500" lnSpcReduction="20000"/>
          </a:bodyPr>
          <a:lstStyle/>
          <a:p>
            <a:pPr rtl="0">
              <a:spcBef>
                <a:spcPts val="0"/>
              </a:spcBef>
              <a:spcAft>
                <a:spcPts val="0"/>
              </a:spcAft>
            </a:pPr>
            <a:r>
              <a:rPr lang="en-US" sz="1800" b="0" i="0" u="none" strike="noStrike" dirty="0" err="1">
                <a:solidFill>
                  <a:schemeClr val="accent2"/>
                </a:solidFill>
                <a:effectLst/>
                <a:latin typeface="Times New Roman" panose="02020603050405020304" pitchFamily="18" charset="0"/>
              </a:rPr>
              <a:t>Leathwood</a:t>
            </a:r>
            <a:r>
              <a:rPr lang="en-US" sz="1800" b="0" i="0" u="none" strike="noStrike" dirty="0">
                <a:solidFill>
                  <a:schemeClr val="accent2"/>
                </a:solidFill>
                <a:effectLst/>
                <a:latin typeface="Times New Roman" panose="02020603050405020304" pitchFamily="18" charset="0"/>
              </a:rPr>
              <a:t>, P. D., </a:t>
            </a:r>
            <a:r>
              <a:rPr lang="en-US" sz="1800" b="0" i="0" u="none" strike="noStrike" dirty="0" err="1">
                <a:solidFill>
                  <a:schemeClr val="accent2"/>
                </a:solidFill>
                <a:effectLst/>
                <a:latin typeface="Times New Roman" panose="02020603050405020304" pitchFamily="18" charset="0"/>
              </a:rPr>
              <a:t>Chauffard</a:t>
            </a:r>
            <a:r>
              <a:rPr lang="en-US" sz="1800" b="0" i="0" u="none" strike="noStrike" dirty="0">
                <a:solidFill>
                  <a:schemeClr val="accent2"/>
                </a:solidFill>
                <a:effectLst/>
                <a:latin typeface="Times New Roman" panose="02020603050405020304" pitchFamily="18" charset="0"/>
              </a:rPr>
              <a:t>, F., Heck, E., &amp; Munoz-Box, R. (1982). </a:t>
            </a:r>
            <a:r>
              <a:rPr lang="en-US" sz="1800" b="0" i="0" u="none" strike="noStrike" dirty="0">
                <a:solidFill>
                  <a:srgbClr val="000000"/>
                </a:solidFill>
                <a:effectLst/>
                <a:latin typeface="Times New Roman" panose="02020603050405020304" pitchFamily="18" charset="0"/>
              </a:rPr>
              <a:t>Aqueous extract of valerian root (</a:t>
            </a:r>
            <a:r>
              <a:rPr lang="en-US" sz="1800" b="0" i="0" u="none" strike="noStrike" dirty="0" err="1">
                <a:solidFill>
                  <a:srgbClr val="000000"/>
                </a:solidFill>
                <a:effectLst/>
                <a:latin typeface="Times New Roman" panose="02020603050405020304" pitchFamily="18" charset="0"/>
              </a:rPr>
              <a:t>Valeriana</a:t>
            </a:r>
            <a:r>
              <a:rPr lang="en-US" sz="1800" b="0" i="0" u="none" strike="noStrike" dirty="0">
                <a:solidFill>
                  <a:srgbClr val="000000"/>
                </a:solidFill>
                <a:effectLst/>
                <a:latin typeface="Times New Roman" panose="02020603050405020304" pitchFamily="18" charset="0"/>
              </a:rPr>
              <a:t> officinalis L.) improves sleep quality in man. </a:t>
            </a:r>
            <a:r>
              <a:rPr lang="en-US" sz="1800" b="0" i="1" u="none" strike="noStrike" dirty="0">
                <a:solidFill>
                  <a:srgbClr val="000000"/>
                </a:solidFill>
                <a:effectLst/>
                <a:latin typeface="Times New Roman" panose="02020603050405020304" pitchFamily="18" charset="0"/>
              </a:rPr>
              <a:t>Pharmacology, biochemistry, and behavior</a:t>
            </a:r>
            <a:r>
              <a:rPr lang="en-US" sz="1800" b="0" i="0" u="none" strike="noStrike" dirty="0">
                <a:solidFill>
                  <a:srgbClr val="000000"/>
                </a:solidFill>
                <a:effectLst/>
                <a:latin typeface="Times New Roman" panose="02020603050405020304" pitchFamily="18" charset="0"/>
              </a:rPr>
              <a:t>, </a:t>
            </a:r>
            <a:r>
              <a:rPr lang="en-US" sz="1800" b="0" i="1" u="none" strike="noStrike" dirty="0">
                <a:solidFill>
                  <a:srgbClr val="000000"/>
                </a:solidFill>
                <a:effectLst/>
                <a:latin typeface="Times New Roman" panose="02020603050405020304" pitchFamily="18" charset="0"/>
              </a:rPr>
              <a:t>17</a:t>
            </a:r>
            <a:r>
              <a:rPr lang="en-US" sz="1800" b="0" i="0" u="none" strike="noStrike" dirty="0">
                <a:solidFill>
                  <a:srgbClr val="000000"/>
                </a:solidFill>
                <a:effectLst/>
                <a:latin typeface="Times New Roman" panose="02020603050405020304" pitchFamily="18" charset="0"/>
              </a:rPr>
              <a:t>(1), 65–71. </a:t>
            </a:r>
            <a:r>
              <a:rPr lang="en-US" sz="1800" b="0" i="0" u="none" strike="noStrike" dirty="0">
                <a:solidFill>
                  <a:srgbClr val="000000"/>
                </a:solidFill>
                <a:effectLst/>
                <a:latin typeface="Times New Roman" panose="02020603050405020304" pitchFamily="18" charset="0"/>
                <a:hlinkClick r:id="rId2"/>
              </a:rPr>
              <a:t>https://doi.org/10.1016/0091-3057(82)90264-7</a:t>
            </a:r>
            <a:endParaRPr lang="en-US" b="0" dirty="0">
              <a:effectLst/>
            </a:endParaRPr>
          </a:p>
          <a:p>
            <a:pPr rtl="0">
              <a:spcBef>
                <a:spcPts val="0"/>
              </a:spcBef>
              <a:spcAft>
                <a:spcPts val="0"/>
              </a:spcAft>
            </a:pPr>
            <a:r>
              <a:rPr lang="en-US" sz="1800" b="0" i="0" u="none" strike="noStrike" dirty="0">
                <a:solidFill>
                  <a:schemeClr val="accent2"/>
                </a:solidFill>
                <a:effectLst/>
                <a:latin typeface="Times New Roman" panose="02020603050405020304" pitchFamily="18" charset="0"/>
              </a:rPr>
              <a:t>Lindahl, O., &amp; </a:t>
            </a:r>
            <a:r>
              <a:rPr lang="en-US" sz="1800" b="0" i="0" u="none" strike="noStrike" dirty="0" err="1">
                <a:solidFill>
                  <a:schemeClr val="accent2"/>
                </a:solidFill>
                <a:effectLst/>
                <a:latin typeface="Times New Roman" panose="02020603050405020304" pitchFamily="18" charset="0"/>
              </a:rPr>
              <a:t>Lindwall</a:t>
            </a:r>
            <a:r>
              <a:rPr lang="en-US" sz="1800" b="0" i="0" u="none" strike="noStrike" dirty="0">
                <a:solidFill>
                  <a:schemeClr val="accent2"/>
                </a:solidFill>
                <a:effectLst/>
                <a:latin typeface="Times New Roman" panose="02020603050405020304" pitchFamily="18" charset="0"/>
              </a:rPr>
              <a:t>, L. (1989). </a:t>
            </a:r>
            <a:r>
              <a:rPr lang="en-US" sz="1800" b="0" i="0" u="none" strike="noStrike" dirty="0">
                <a:solidFill>
                  <a:srgbClr val="000000"/>
                </a:solidFill>
                <a:effectLst/>
                <a:latin typeface="Times New Roman" panose="02020603050405020304" pitchFamily="18" charset="0"/>
              </a:rPr>
              <a:t>Double blind study of a valerian preparation. </a:t>
            </a:r>
            <a:r>
              <a:rPr lang="en-US" sz="1800" b="0" i="1" u="none" strike="noStrike" dirty="0">
                <a:solidFill>
                  <a:srgbClr val="000000"/>
                </a:solidFill>
                <a:effectLst/>
                <a:latin typeface="Times New Roman" panose="02020603050405020304" pitchFamily="18" charset="0"/>
              </a:rPr>
              <a:t>Pharmacology, biochemistry, and behavior</a:t>
            </a:r>
            <a:r>
              <a:rPr lang="en-US" sz="1800" b="0" i="0" u="none" strike="noStrike" dirty="0">
                <a:solidFill>
                  <a:srgbClr val="000000"/>
                </a:solidFill>
                <a:effectLst/>
                <a:latin typeface="Times New Roman" panose="02020603050405020304" pitchFamily="18" charset="0"/>
              </a:rPr>
              <a:t>, </a:t>
            </a:r>
            <a:r>
              <a:rPr lang="en-US" sz="1800" b="0" i="1" u="none" strike="noStrike" dirty="0">
                <a:solidFill>
                  <a:srgbClr val="000000"/>
                </a:solidFill>
                <a:effectLst/>
                <a:latin typeface="Times New Roman" panose="02020603050405020304" pitchFamily="18" charset="0"/>
              </a:rPr>
              <a:t>32</a:t>
            </a:r>
            <a:r>
              <a:rPr lang="en-US" sz="1800" b="0" i="0" u="none" strike="noStrike" dirty="0">
                <a:solidFill>
                  <a:srgbClr val="000000"/>
                </a:solidFill>
                <a:effectLst/>
                <a:latin typeface="Times New Roman" panose="02020603050405020304" pitchFamily="18" charset="0"/>
              </a:rPr>
              <a:t>(4), 1065–1066. </a:t>
            </a:r>
            <a:r>
              <a:rPr lang="en-US" sz="1800" b="0" i="0" u="none" strike="noStrike" dirty="0">
                <a:solidFill>
                  <a:srgbClr val="000000"/>
                </a:solidFill>
                <a:effectLst/>
                <a:latin typeface="Times New Roman" panose="02020603050405020304" pitchFamily="18" charset="0"/>
                <a:hlinkClick r:id="rId3"/>
              </a:rPr>
              <a:t>https://doi.org/10.1016/0091-3057(89)90082-8</a:t>
            </a:r>
            <a:endParaRPr lang="en-US" b="0" dirty="0">
              <a:effectLst/>
            </a:endParaRPr>
          </a:p>
          <a:p>
            <a:pPr rtl="0">
              <a:spcBef>
                <a:spcPts val="0"/>
              </a:spcBef>
              <a:spcAft>
                <a:spcPts val="0"/>
              </a:spcAft>
            </a:pPr>
            <a:r>
              <a:rPr lang="en-US" sz="1800" b="0" i="0" u="none" strike="noStrike" dirty="0" err="1">
                <a:solidFill>
                  <a:schemeClr val="accent2"/>
                </a:solidFill>
                <a:effectLst/>
                <a:latin typeface="Times New Roman" panose="02020603050405020304" pitchFamily="18" charset="0"/>
              </a:rPr>
              <a:t>Maroo</a:t>
            </a:r>
            <a:r>
              <a:rPr lang="en-US" sz="1800" b="0" i="0" u="none" strike="noStrike" dirty="0">
                <a:solidFill>
                  <a:schemeClr val="accent2"/>
                </a:solidFill>
                <a:effectLst/>
                <a:latin typeface="Times New Roman" panose="02020603050405020304" pitchFamily="18" charset="0"/>
              </a:rPr>
              <a:t>, N., </a:t>
            </a:r>
            <a:r>
              <a:rPr lang="en-US" sz="1800" b="0" i="0" u="none" strike="noStrike" dirty="0" err="1">
                <a:solidFill>
                  <a:schemeClr val="accent2"/>
                </a:solidFill>
                <a:effectLst/>
                <a:latin typeface="Times New Roman" panose="02020603050405020304" pitchFamily="18" charset="0"/>
              </a:rPr>
              <a:t>Hazra</a:t>
            </a:r>
            <a:r>
              <a:rPr lang="en-US" sz="1800" b="0" i="0" u="none" strike="noStrike" dirty="0">
                <a:solidFill>
                  <a:schemeClr val="accent2"/>
                </a:solidFill>
                <a:effectLst/>
                <a:latin typeface="Times New Roman" panose="02020603050405020304" pitchFamily="18" charset="0"/>
              </a:rPr>
              <a:t>, A., &amp; Das, T. (2013)</a:t>
            </a:r>
            <a:r>
              <a:rPr lang="en-US" sz="1800" b="0" i="0" u="none" strike="noStrike" dirty="0">
                <a:solidFill>
                  <a:srgbClr val="212121"/>
                </a:solidFill>
                <a:effectLst/>
                <a:latin typeface="Times New Roman" panose="02020603050405020304" pitchFamily="18" charset="0"/>
              </a:rPr>
              <a:t>. Efficacy and safety of a polyherbal sedative-hypnotic formulation NSF-3 in primary insomnia in comparison to zolpidem: a randomized controlled trial. </a:t>
            </a:r>
            <a:r>
              <a:rPr lang="en-US" sz="1800" b="0" i="1" u="none" strike="noStrike" dirty="0">
                <a:solidFill>
                  <a:srgbClr val="212121"/>
                </a:solidFill>
                <a:effectLst/>
                <a:latin typeface="Times New Roman" panose="02020603050405020304" pitchFamily="18" charset="0"/>
              </a:rPr>
              <a:t>Indian journal of pharmacology</a:t>
            </a:r>
            <a:r>
              <a:rPr lang="en-US" sz="1800" b="0" i="0" u="none" strike="noStrike" dirty="0">
                <a:solidFill>
                  <a:srgbClr val="212121"/>
                </a:solidFill>
                <a:effectLst/>
                <a:latin typeface="Times New Roman" panose="02020603050405020304" pitchFamily="18" charset="0"/>
              </a:rPr>
              <a:t>, </a:t>
            </a:r>
            <a:r>
              <a:rPr lang="en-US" sz="1800" b="0" i="1" u="none" strike="noStrike" dirty="0">
                <a:solidFill>
                  <a:srgbClr val="212121"/>
                </a:solidFill>
                <a:effectLst/>
                <a:latin typeface="Times New Roman" panose="02020603050405020304" pitchFamily="18" charset="0"/>
              </a:rPr>
              <a:t>45</a:t>
            </a:r>
            <a:r>
              <a:rPr lang="en-US" sz="1800" b="0" i="0" u="none" strike="noStrike" dirty="0">
                <a:solidFill>
                  <a:srgbClr val="212121"/>
                </a:solidFill>
                <a:effectLst/>
                <a:latin typeface="Times New Roman" panose="02020603050405020304" pitchFamily="18" charset="0"/>
              </a:rPr>
              <a:t>(1), 34–39. </a:t>
            </a:r>
            <a:r>
              <a:rPr lang="en-US" sz="1800" b="0" i="0" u="sng" strike="noStrike" dirty="0">
                <a:solidFill>
                  <a:srgbClr val="1155CC"/>
                </a:solidFill>
                <a:effectLst/>
                <a:latin typeface="Times New Roman" panose="02020603050405020304" pitchFamily="18" charset="0"/>
                <a:hlinkClick r:id="rId4"/>
              </a:rPr>
              <a:t>https://doi.org/10.4103/0253-7613.106432</a:t>
            </a:r>
            <a:endParaRPr lang="en-US" b="0" dirty="0">
              <a:effectLst/>
            </a:endParaRPr>
          </a:p>
          <a:p>
            <a:pPr rtl="0">
              <a:spcBef>
                <a:spcPts val="0"/>
              </a:spcBef>
              <a:spcAft>
                <a:spcPts val="1000"/>
              </a:spcAft>
            </a:pPr>
            <a:r>
              <a:rPr lang="en-US" sz="1800" b="0" i="0" u="none" strike="noStrike" dirty="0" err="1">
                <a:solidFill>
                  <a:schemeClr val="accent2"/>
                </a:solidFill>
                <a:effectLst/>
                <a:latin typeface="Times New Roman" panose="02020603050405020304" pitchFamily="18" charset="0"/>
              </a:rPr>
              <a:t>Mineo</a:t>
            </a:r>
            <a:r>
              <a:rPr lang="en-US" sz="1800" b="0" i="0" u="none" strike="noStrike" dirty="0">
                <a:solidFill>
                  <a:schemeClr val="accent2"/>
                </a:solidFill>
                <a:effectLst/>
                <a:latin typeface="Times New Roman" panose="02020603050405020304" pitchFamily="18" charset="0"/>
              </a:rPr>
              <a:t>, L., Concerto, C., Patel, D., Mayorga, T., Paula, M., </a:t>
            </a:r>
            <a:r>
              <a:rPr lang="en-US" sz="1800" b="0" i="0" u="none" strike="noStrike" dirty="0" err="1">
                <a:solidFill>
                  <a:schemeClr val="accent2"/>
                </a:solidFill>
                <a:effectLst/>
                <a:latin typeface="Times New Roman" panose="02020603050405020304" pitchFamily="18" charset="0"/>
              </a:rPr>
              <a:t>Chusid</a:t>
            </a:r>
            <a:r>
              <a:rPr lang="en-US" sz="1800" b="0" i="0" u="none" strike="noStrike" dirty="0">
                <a:solidFill>
                  <a:schemeClr val="accent2"/>
                </a:solidFill>
                <a:effectLst/>
                <a:latin typeface="Times New Roman" panose="02020603050405020304" pitchFamily="18" charset="0"/>
              </a:rPr>
              <a:t>, E., </a:t>
            </a:r>
            <a:r>
              <a:rPr lang="en-US" sz="1800" b="0" i="0" u="none" strike="noStrike" dirty="0" err="1">
                <a:solidFill>
                  <a:schemeClr val="accent2"/>
                </a:solidFill>
                <a:effectLst/>
                <a:latin typeface="Times New Roman" panose="02020603050405020304" pitchFamily="18" charset="0"/>
              </a:rPr>
              <a:t>Aguglia</a:t>
            </a:r>
            <a:r>
              <a:rPr lang="en-US" sz="1800" b="0" i="0" u="none" strike="noStrike" dirty="0">
                <a:solidFill>
                  <a:schemeClr val="accent2"/>
                </a:solidFill>
                <a:effectLst/>
                <a:latin typeface="Times New Roman" panose="02020603050405020304" pitchFamily="18" charset="0"/>
              </a:rPr>
              <a:t>, E., &amp; Battaglia, F. (2017)</a:t>
            </a:r>
            <a:r>
              <a:rPr lang="en-US" sz="1800" b="0" i="0" u="none" strike="noStrike" dirty="0">
                <a:solidFill>
                  <a:srgbClr val="000000"/>
                </a:solidFill>
                <a:effectLst/>
                <a:latin typeface="Times New Roman" panose="02020603050405020304" pitchFamily="18" charset="0"/>
              </a:rPr>
              <a:t>. </a:t>
            </a:r>
            <a:r>
              <a:rPr lang="en-US" sz="1800" b="0" i="0" u="none" strike="noStrike" dirty="0" err="1">
                <a:solidFill>
                  <a:srgbClr val="000000"/>
                </a:solidFill>
                <a:effectLst/>
                <a:latin typeface="Times New Roman" panose="02020603050405020304" pitchFamily="18" charset="0"/>
              </a:rPr>
              <a:t>Valeriana</a:t>
            </a:r>
            <a:r>
              <a:rPr lang="en-US" sz="1800" b="0" i="0" u="none" strike="noStrike" dirty="0">
                <a:solidFill>
                  <a:srgbClr val="000000"/>
                </a:solidFill>
                <a:effectLst/>
                <a:latin typeface="Times New Roman" panose="02020603050405020304" pitchFamily="18" charset="0"/>
              </a:rPr>
              <a:t> officinalis Root Extract Modulates Cortical Excitatory Circuits in Humans. </a:t>
            </a:r>
            <a:r>
              <a:rPr lang="en-US" sz="1800" b="0" i="1" u="none" strike="noStrike" dirty="0" err="1">
                <a:solidFill>
                  <a:srgbClr val="000000"/>
                </a:solidFill>
                <a:effectLst/>
                <a:latin typeface="Times New Roman" panose="02020603050405020304" pitchFamily="18" charset="0"/>
              </a:rPr>
              <a:t>Neuropsychobiology</a:t>
            </a:r>
            <a:r>
              <a:rPr lang="en-US" sz="1800" b="0" i="0" u="none" strike="noStrike" dirty="0">
                <a:solidFill>
                  <a:srgbClr val="000000"/>
                </a:solidFill>
                <a:effectLst/>
                <a:latin typeface="Times New Roman" panose="02020603050405020304" pitchFamily="18" charset="0"/>
              </a:rPr>
              <a:t>, </a:t>
            </a:r>
            <a:r>
              <a:rPr lang="en-US" sz="1800" b="0" i="1" u="none" strike="noStrike" dirty="0">
                <a:solidFill>
                  <a:srgbClr val="000000"/>
                </a:solidFill>
                <a:effectLst/>
                <a:latin typeface="Times New Roman" panose="02020603050405020304" pitchFamily="18" charset="0"/>
              </a:rPr>
              <a:t>75</a:t>
            </a:r>
            <a:r>
              <a:rPr lang="en-US" sz="1800" b="0" i="0" u="none" strike="noStrike" dirty="0">
                <a:solidFill>
                  <a:srgbClr val="000000"/>
                </a:solidFill>
                <a:effectLst/>
                <a:latin typeface="Times New Roman" panose="02020603050405020304" pitchFamily="18" charset="0"/>
              </a:rPr>
              <a:t>(1), 46–51. </a:t>
            </a:r>
            <a:r>
              <a:rPr lang="en-US" sz="1800" b="0" i="0" u="none" strike="noStrike" dirty="0">
                <a:solidFill>
                  <a:srgbClr val="000000"/>
                </a:solidFill>
                <a:effectLst/>
                <a:latin typeface="Times New Roman" panose="02020603050405020304" pitchFamily="18" charset="0"/>
                <a:hlinkClick r:id="rId5"/>
              </a:rPr>
              <a:t>https://doi.org/10.1159/000480053</a:t>
            </a:r>
            <a:endParaRPr lang="en-US" b="0" dirty="0">
              <a:effectLst/>
            </a:endParaRPr>
          </a:p>
          <a:p>
            <a:br>
              <a:rPr lang="en-US" dirty="0"/>
            </a:br>
            <a:endParaRPr lang="en-US" b="1" dirty="0"/>
          </a:p>
        </p:txBody>
      </p:sp>
    </p:spTree>
    <p:extLst>
      <p:ext uri="{BB962C8B-B14F-4D97-AF65-F5344CB8AC3E}">
        <p14:creationId xmlns:p14="http://schemas.microsoft.com/office/powerpoint/2010/main" val="271354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F0BCCC2-19F8-380E-3E19-5C43B1CAB246}"/>
              </a:ext>
            </a:extLst>
          </p:cNvPr>
          <p:cNvSpPr>
            <a:spLocks noGrp="1"/>
          </p:cNvSpPr>
          <p:nvPr>
            <p:ph type="title"/>
          </p:nvPr>
        </p:nvSpPr>
        <p:spPr>
          <a:xfrm>
            <a:off x="1829849" y="1899904"/>
            <a:ext cx="3312116" cy="2934031"/>
          </a:xfrm>
        </p:spPr>
        <p:txBody>
          <a:bodyPr anchor="ctr">
            <a:normAutofit/>
          </a:bodyPr>
          <a:lstStyle/>
          <a:p>
            <a:r>
              <a:rPr lang="en-US" dirty="0"/>
              <a:t>   </a:t>
            </a:r>
            <a:r>
              <a:rPr lang="en-US" sz="2800" dirty="0">
                <a:solidFill>
                  <a:schemeClr val="accent2"/>
                </a:solidFill>
              </a:rPr>
              <a:t>Overview</a:t>
            </a:r>
          </a:p>
        </p:txBody>
      </p:sp>
      <p:graphicFrame>
        <p:nvGraphicFramePr>
          <p:cNvPr id="5" name="Content Placeholder 2">
            <a:extLst>
              <a:ext uri="{FF2B5EF4-FFF2-40B4-BE49-F238E27FC236}">
                <a16:creationId xmlns:a16="http://schemas.microsoft.com/office/drawing/2014/main" id="{A7EB807A-7F79-77A8-F46F-AC265A6808ED}"/>
              </a:ext>
            </a:extLst>
          </p:cNvPr>
          <p:cNvGraphicFramePr>
            <a:graphicFrameLocks noGrp="1"/>
          </p:cNvGraphicFramePr>
          <p:nvPr>
            <p:ph idx="1"/>
            <p:extLst>
              <p:ext uri="{D42A27DB-BD31-4B8C-83A1-F6EECF244321}">
                <p14:modId xmlns:p14="http://schemas.microsoft.com/office/powerpoint/2010/main" val="4101769759"/>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2872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568FA688-645E-7A78-2F62-9D1F66C880AF}"/>
              </a:ext>
            </a:extLst>
          </p:cNvPr>
          <p:cNvSpPr>
            <a:spLocks noGrp="1"/>
          </p:cNvSpPr>
          <p:nvPr>
            <p:ph type="title"/>
          </p:nvPr>
        </p:nvSpPr>
        <p:spPr>
          <a:xfrm>
            <a:off x="1829849" y="1899904"/>
            <a:ext cx="3312116" cy="2934031"/>
          </a:xfrm>
        </p:spPr>
        <p:txBody>
          <a:bodyPr anchor="ctr">
            <a:normAutofit/>
          </a:bodyPr>
          <a:lstStyle/>
          <a:p>
            <a:r>
              <a:rPr lang="en-US" dirty="0"/>
              <a:t>                </a:t>
            </a:r>
            <a:r>
              <a:rPr lang="en-US" sz="2800" dirty="0">
                <a:solidFill>
                  <a:schemeClr val="accent2"/>
                </a:solidFill>
              </a:rPr>
              <a:t>Diagnostic Criteria</a:t>
            </a:r>
          </a:p>
        </p:txBody>
      </p:sp>
      <p:graphicFrame>
        <p:nvGraphicFramePr>
          <p:cNvPr id="5" name="Content Placeholder 2">
            <a:extLst>
              <a:ext uri="{FF2B5EF4-FFF2-40B4-BE49-F238E27FC236}">
                <a16:creationId xmlns:a16="http://schemas.microsoft.com/office/drawing/2014/main" id="{3343FCD5-FFEB-B08F-D13A-6A3716CEBC64}"/>
              </a:ext>
            </a:extLst>
          </p:cNvPr>
          <p:cNvGraphicFramePr>
            <a:graphicFrameLocks noGrp="1"/>
          </p:cNvGraphicFramePr>
          <p:nvPr>
            <p:ph idx="1"/>
            <p:extLst>
              <p:ext uri="{D42A27DB-BD31-4B8C-83A1-F6EECF244321}">
                <p14:modId xmlns:p14="http://schemas.microsoft.com/office/powerpoint/2010/main" val="2982540775"/>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0446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08B0B536-9262-A1CA-643E-CD9B86B5E4EE}"/>
              </a:ext>
            </a:extLst>
          </p:cNvPr>
          <p:cNvSpPr>
            <a:spLocks noGrp="1"/>
          </p:cNvSpPr>
          <p:nvPr>
            <p:ph type="title"/>
          </p:nvPr>
        </p:nvSpPr>
        <p:spPr>
          <a:xfrm>
            <a:off x="1829849" y="1899904"/>
            <a:ext cx="3312116" cy="2934031"/>
          </a:xfrm>
        </p:spPr>
        <p:txBody>
          <a:bodyPr anchor="ctr">
            <a:normAutofit/>
          </a:bodyPr>
          <a:lstStyle/>
          <a:p>
            <a:r>
              <a:rPr lang="en-US" dirty="0"/>
              <a:t>                 </a:t>
            </a:r>
            <a:r>
              <a:rPr lang="en-US" sz="2800" dirty="0">
                <a:solidFill>
                  <a:schemeClr val="accent2"/>
                </a:solidFill>
              </a:rPr>
              <a:t>Diagnostics</a:t>
            </a:r>
          </a:p>
        </p:txBody>
      </p:sp>
      <p:graphicFrame>
        <p:nvGraphicFramePr>
          <p:cNvPr id="6" name="Content Placeholder 2">
            <a:extLst>
              <a:ext uri="{FF2B5EF4-FFF2-40B4-BE49-F238E27FC236}">
                <a16:creationId xmlns:a16="http://schemas.microsoft.com/office/drawing/2014/main" id="{09899D0F-3C38-6866-1913-923A11AFD3C9}"/>
              </a:ext>
            </a:extLst>
          </p:cNvPr>
          <p:cNvGraphicFramePr>
            <a:graphicFrameLocks noGrp="1"/>
          </p:cNvGraphicFramePr>
          <p:nvPr>
            <p:ph idx="1"/>
            <p:extLst>
              <p:ext uri="{D42A27DB-BD31-4B8C-83A1-F6EECF244321}">
                <p14:modId xmlns:p14="http://schemas.microsoft.com/office/powerpoint/2010/main" val="654344983"/>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865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A3372E2E-5877-F611-B2FD-ADEC0751B0ED}"/>
              </a:ext>
            </a:extLst>
          </p:cNvPr>
          <p:cNvSpPr>
            <a:spLocks noGrp="1"/>
          </p:cNvSpPr>
          <p:nvPr>
            <p:ph type="title"/>
          </p:nvPr>
        </p:nvSpPr>
        <p:spPr>
          <a:xfrm>
            <a:off x="1829849" y="1899904"/>
            <a:ext cx="3312116" cy="2934031"/>
          </a:xfrm>
        </p:spPr>
        <p:txBody>
          <a:bodyPr anchor="ctr">
            <a:normAutofit/>
          </a:bodyPr>
          <a:lstStyle/>
          <a:p>
            <a:r>
              <a:rPr lang="en-US" dirty="0"/>
              <a:t>            </a:t>
            </a:r>
            <a:r>
              <a:rPr lang="en-US" sz="2800" dirty="0">
                <a:solidFill>
                  <a:schemeClr val="accent2"/>
                </a:solidFill>
              </a:rPr>
              <a:t>Diagnostics -causality</a:t>
            </a:r>
          </a:p>
        </p:txBody>
      </p:sp>
      <p:graphicFrame>
        <p:nvGraphicFramePr>
          <p:cNvPr id="5" name="Content Placeholder 2">
            <a:extLst>
              <a:ext uri="{FF2B5EF4-FFF2-40B4-BE49-F238E27FC236}">
                <a16:creationId xmlns:a16="http://schemas.microsoft.com/office/drawing/2014/main" id="{A603D63B-0CA4-2F43-0988-340275EB3166}"/>
              </a:ext>
            </a:extLst>
          </p:cNvPr>
          <p:cNvGraphicFramePr>
            <a:graphicFrameLocks noGrp="1"/>
          </p:cNvGraphicFramePr>
          <p:nvPr>
            <p:ph idx="1"/>
            <p:extLst>
              <p:ext uri="{D42A27DB-BD31-4B8C-83A1-F6EECF244321}">
                <p14:modId xmlns:p14="http://schemas.microsoft.com/office/powerpoint/2010/main" val="1686145509"/>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494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0ACA6C3-F2FA-4894-85C1-9FA605104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76922BA5-6683-4195-97C3-F3D2A0BB1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26626" y="-5026319"/>
            <a:ext cx="2138900" cy="12191541"/>
          </a:xfrm>
          <a:custGeom>
            <a:avLst/>
            <a:gdLst>
              <a:gd name="connsiteX0" fmla="*/ 0 w 2382867"/>
              <a:gd name="connsiteY0" fmla="*/ 12191541 h 12191541"/>
              <a:gd name="connsiteX1" fmla="*/ 0 w 2382867"/>
              <a:gd name="connsiteY1" fmla="*/ 0 h 12191541"/>
              <a:gd name="connsiteX2" fmla="*/ 1758230 w 2382867"/>
              <a:gd name="connsiteY2" fmla="*/ 0 h 12191541"/>
              <a:gd name="connsiteX3" fmla="*/ 1849759 w 2382867"/>
              <a:gd name="connsiteY3" fmla="*/ 405062 h 12191541"/>
              <a:gd name="connsiteX4" fmla="*/ 2382867 w 2382867"/>
              <a:gd name="connsiteY4" fmla="*/ 6524518 h 12191541"/>
              <a:gd name="connsiteX5" fmla="*/ 1334945 w 2382867"/>
              <a:gd name="connsiteY5" fmla="*/ 12017007 h 12191541"/>
              <a:gd name="connsiteX6" fmla="*/ 1268170 w 2382867"/>
              <a:gd name="connsiteY6" fmla="*/ 12191541 h 12191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2867" h="12191541">
                <a:moveTo>
                  <a:pt x="0" y="12191541"/>
                </a:moveTo>
                <a:lnTo>
                  <a:pt x="0" y="0"/>
                </a:lnTo>
                <a:lnTo>
                  <a:pt x="1758230" y="0"/>
                </a:lnTo>
                <a:lnTo>
                  <a:pt x="1849759" y="405062"/>
                </a:lnTo>
                <a:cubicBezTo>
                  <a:pt x="2196195" y="2048010"/>
                  <a:pt x="2382867" y="4186399"/>
                  <a:pt x="2382867" y="6524518"/>
                </a:cubicBezTo>
                <a:cubicBezTo>
                  <a:pt x="2382867" y="9147937"/>
                  <a:pt x="1893395" y="10555417"/>
                  <a:pt x="1334945" y="12017007"/>
                </a:cubicBezTo>
                <a:lnTo>
                  <a:pt x="1268170" y="12191541"/>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E59169C9-0DBE-4B66-9C16-22A64324A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27211" y="-4339476"/>
            <a:ext cx="1137882" cy="12191694"/>
          </a:xfrm>
          <a:custGeom>
            <a:avLst/>
            <a:gdLst>
              <a:gd name="connsiteX0" fmla="*/ 0 w 1240954"/>
              <a:gd name="connsiteY0" fmla="*/ 12191694 h 12191694"/>
              <a:gd name="connsiteX1" fmla="*/ 72823 w 1240954"/>
              <a:gd name="connsiteY1" fmla="*/ 12017158 h 12191694"/>
              <a:gd name="connsiteX2" fmla="*/ 1215669 w 1240954"/>
              <a:gd name="connsiteY2" fmla="*/ 6524669 h 12191694"/>
              <a:gd name="connsiteX3" fmla="*/ 634271 w 1240954"/>
              <a:gd name="connsiteY3" fmla="*/ 405211 h 12191694"/>
              <a:gd name="connsiteX4" fmla="*/ 534414 w 1240954"/>
              <a:gd name="connsiteY4" fmla="*/ 0 h 12191694"/>
              <a:gd name="connsiteX5" fmla="*/ 559698 w 1240954"/>
              <a:gd name="connsiteY5" fmla="*/ 0 h 12191694"/>
              <a:gd name="connsiteX6" fmla="*/ 659555 w 1240954"/>
              <a:gd name="connsiteY6" fmla="*/ 405211 h 12191694"/>
              <a:gd name="connsiteX7" fmla="*/ 1240954 w 1240954"/>
              <a:gd name="connsiteY7" fmla="*/ 6524669 h 12191694"/>
              <a:gd name="connsiteX8" fmla="*/ 98108 w 1240954"/>
              <a:gd name="connsiteY8" fmla="*/ 12017158 h 12191694"/>
              <a:gd name="connsiteX9" fmla="*/ 25285 w 1240954"/>
              <a:gd name="connsiteY9" fmla="*/ 12191694 h 12191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954" h="12191694">
                <a:moveTo>
                  <a:pt x="0" y="12191694"/>
                </a:moveTo>
                <a:lnTo>
                  <a:pt x="72823" y="12017158"/>
                </a:lnTo>
                <a:cubicBezTo>
                  <a:pt x="681859" y="10555569"/>
                  <a:pt x="1215669" y="9148088"/>
                  <a:pt x="1215669" y="6524669"/>
                </a:cubicBezTo>
                <a:cubicBezTo>
                  <a:pt x="1215670" y="4186551"/>
                  <a:pt x="1012087" y="2048160"/>
                  <a:pt x="634271" y="405211"/>
                </a:cubicBezTo>
                <a:lnTo>
                  <a:pt x="534414" y="0"/>
                </a:lnTo>
                <a:lnTo>
                  <a:pt x="559698" y="0"/>
                </a:lnTo>
                <a:lnTo>
                  <a:pt x="659555" y="405211"/>
                </a:lnTo>
                <a:cubicBezTo>
                  <a:pt x="1037372" y="2048160"/>
                  <a:pt x="1240954" y="4186551"/>
                  <a:pt x="1240954" y="6524669"/>
                </a:cubicBezTo>
                <a:cubicBezTo>
                  <a:pt x="1240954" y="9148088"/>
                  <a:pt x="707144" y="10555569"/>
                  <a:pt x="98108" y="12017158"/>
                </a:cubicBezTo>
                <a:lnTo>
                  <a:pt x="25285" y="12191694"/>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ED249620-3387-FAF3-8C03-4834D4EB6F7F}"/>
              </a:ext>
            </a:extLst>
          </p:cNvPr>
          <p:cNvSpPr>
            <a:spLocks noGrp="1"/>
          </p:cNvSpPr>
          <p:nvPr>
            <p:ph type="title"/>
          </p:nvPr>
        </p:nvSpPr>
        <p:spPr>
          <a:xfrm>
            <a:off x="1217944" y="250402"/>
            <a:ext cx="9756112" cy="1340153"/>
          </a:xfrm>
        </p:spPr>
        <p:txBody>
          <a:bodyPr anchor="ctr">
            <a:normAutofit fontScale="90000"/>
          </a:bodyPr>
          <a:lstStyle/>
          <a:p>
            <a:pPr algn="ctr"/>
            <a:r>
              <a:rPr lang="en-US" dirty="0"/>
              <a:t> Epidemiology</a:t>
            </a:r>
            <a:br>
              <a:rPr lang="en-US" dirty="0"/>
            </a:br>
            <a:r>
              <a:rPr lang="en-US" sz="2200" b="0" i="0" dirty="0"/>
              <a:t>Sleep Foundation- (Suny, 2022) </a:t>
            </a:r>
            <a:br>
              <a:rPr lang="en-US" dirty="0"/>
            </a:br>
            <a:endParaRPr lang="en-US" dirty="0"/>
          </a:p>
        </p:txBody>
      </p:sp>
      <p:sp>
        <p:nvSpPr>
          <p:cNvPr id="15" name="Freeform: Shape 14">
            <a:extLst>
              <a:ext uri="{FF2B5EF4-FFF2-40B4-BE49-F238E27FC236}">
                <a16:creationId xmlns:a16="http://schemas.microsoft.com/office/drawing/2014/main" id="{F0457BB4-CED7-4065-8959-D6B51491B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90529" y="-4583452"/>
            <a:ext cx="1011248" cy="12191695"/>
          </a:xfrm>
          <a:custGeom>
            <a:avLst/>
            <a:gdLst>
              <a:gd name="connsiteX0" fmla="*/ 0 w 1102849"/>
              <a:gd name="connsiteY0" fmla="*/ 12191695 h 12191695"/>
              <a:gd name="connsiteX1" fmla="*/ 65312 w 1102849"/>
              <a:gd name="connsiteY1" fmla="*/ 12017158 h 12191695"/>
              <a:gd name="connsiteX2" fmla="*/ 1090278 w 1102849"/>
              <a:gd name="connsiteY2" fmla="*/ 6524670 h 12191695"/>
              <a:gd name="connsiteX3" fmla="*/ 568848 w 1102849"/>
              <a:gd name="connsiteY3" fmla="*/ 405211 h 12191695"/>
              <a:gd name="connsiteX4" fmla="*/ 479291 w 1102849"/>
              <a:gd name="connsiteY4" fmla="*/ 0 h 12191695"/>
              <a:gd name="connsiteX5" fmla="*/ 491862 w 1102849"/>
              <a:gd name="connsiteY5" fmla="*/ 0 h 12191695"/>
              <a:gd name="connsiteX6" fmla="*/ 581419 w 1102849"/>
              <a:gd name="connsiteY6" fmla="*/ 405211 h 12191695"/>
              <a:gd name="connsiteX7" fmla="*/ 1102849 w 1102849"/>
              <a:gd name="connsiteY7" fmla="*/ 6524670 h 12191695"/>
              <a:gd name="connsiteX8" fmla="*/ 77883 w 1102849"/>
              <a:gd name="connsiteY8" fmla="*/ 12017158 h 12191695"/>
              <a:gd name="connsiteX9" fmla="*/ 12571 w 1102849"/>
              <a:gd name="connsiteY9"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2849" h="12191695">
                <a:moveTo>
                  <a:pt x="0" y="12191695"/>
                </a:moveTo>
                <a:lnTo>
                  <a:pt x="65312" y="12017158"/>
                </a:lnTo>
                <a:cubicBezTo>
                  <a:pt x="611528" y="10555569"/>
                  <a:pt x="1090278" y="9148088"/>
                  <a:pt x="1090278" y="6524670"/>
                </a:cubicBezTo>
                <a:cubicBezTo>
                  <a:pt x="1090278" y="4186551"/>
                  <a:pt x="907694" y="2048159"/>
                  <a:pt x="568848" y="405211"/>
                </a:cubicBezTo>
                <a:lnTo>
                  <a:pt x="479291" y="0"/>
                </a:lnTo>
                <a:lnTo>
                  <a:pt x="491862" y="0"/>
                </a:lnTo>
                <a:lnTo>
                  <a:pt x="581419" y="405211"/>
                </a:lnTo>
                <a:cubicBezTo>
                  <a:pt x="920265" y="2048159"/>
                  <a:pt x="1102849" y="4186551"/>
                  <a:pt x="1102849" y="6524670"/>
                </a:cubicBezTo>
                <a:cubicBezTo>
                  <a:pt x="1102849" y="9148088"/>
                  <a:pt x="624099" y="10555569"/>
                  <a:pt x="77883" y="12017158"/>
                </a:cubicBezTo>
                <a:lnTo>
                  <a:pt x="12571" y="12191695"/>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aphicFrame>
        <p:nvGraphicFramePr>
          <p:cNvPr id="5" name="Content Placeholder 2">
            <a:extLst>
              <a:ext uri="{FF2B5EF4-FFF2-40B4-BE49-F238E27FC236}">
                <a16:creationId xmlns:a16="http://schemas.microsoft.com/office/drawing/2014/main" id="{E918579A-C796-182B-2036-972C7D2B335E}"/>
              </a:ext>
            </a:extLst>
          </p:cNvPr>
          <p:cNvGraphicFramePr>
            <a:graphicFrameLocks noGrp="1"/>
          </p:cNvGraphicFramePr>
          <p:nvPr>
            <p:ph idx="1"/>
            <p:extLst>
              <p:ext uri="{D42A27DB-BD31-4B8C-83A1-F6EECF244321}">
                <p14:modId xmlns:p14="http://schemas.microsoft.com/office/powerpoint/2010/main" val="3632758140"/>
              </p:ext>
            </p:extLst>
          </p:nvPr>
        </p:nvGraphicFramePr>
        <p:xfrm>
          <a:off x="1920875" y="2812010"/>
          <a:ext cx="8769350" cy="3289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661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0ACA6C3-F2FA-4894-85C1-9FA605104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76922BA5-6683-4195-97C3-F3D2A0BB1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26626" y="-5026319"/>
            <a:ext cx="2138900" cy="12191541"/>
          </a:xfrm>
          <a:custGeom>
            <a:avLst/>
            <a:gdLst>
              <a:gd name="connsiteX0" fmla="*/ 0 w 2382867"/>
              <a:gd name="connsiteY0" fmla="*/ 12191541 h 12191541"/>
              <a:gd name="connsiteX1" fmla="*/ 0 w 2382867"/>
              <a:gd name="connsiteY1" fmla="*/ 0 h 12191541"/>
              <a:gd name="connsiteX2" fmla="*/ 1758230 w 2382867"/>
              <a:gd name="connsiteY2" fmla="*/ 0 h 12191541"/>
              <a:gd name="connsiteX3" fmla="*/ 1849759 w 2382867"/>
              <a:gd name="connsiteY3" fmla="*/ 405062 h 12191541"/>
              <a:gd name="connsiteX4" fmla="*/ 2382867 w 2382867"/>
              <a:gd name="connsiteY4" fmla="*/ 6524518 h 12191541"/>
              <a:gd name="connsiteX5" fmla="*/ 1334945 w 2382867"/>
              <a:gd name="connsiteY5" fmla="*/ 12017007 h 12191541"/>
              <a:gd name="connsiteX6" fmla="*/ 1268170 w 2382867"/>
              <a:gd name="connsiteY6" fmla="*/ 12191541 h 12191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2867" h="12191541">
                <a:moveTo>
                  <a:pt x="0" y="12191541"/>
                </a:moveTo>
                <a:lnTo>
                  <a:pt x="0" y="0"/>
                </a:lnTo>
                <a:lnTo>
                  <a:pt x="1758230" y="0"/>
                </a:lnTo>
                <a:lnTo>
                  <a:pt x="1849759" y="405062"/>
                </a:lnTo>
                <a:cubicBezTo>
                  <a:pt x="2196195" y="2048010"/>
                  <a:pt x="2382867" y="4186399"/>
                  <a:pt x="2382867" y="6524518"/>
                </a:cubicBezTo>
                <a:cubicBezTo>
                  <a:pt x="2382867" y="9147937"/>
                  <a:pt x="1893395" y="10555417"/>
                  <a:pt x="1334945" y="12017007"/>
                </a:cubicBezTo>
                <a:lnTo>
                  <a:pt x="1268170" y="12191541"/>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E59169C9-0DBE-4B66-9C16-22A64324A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27211" y="-4339476"/>
            <a:ext cx="1137882" cy="12191694"/>
          </a:xfrm>
          <a:custGeom>
            <a:avLst/>
            <a:gdLst>
              <a:gd name="connsiteX0" fmla="*/ 0 w 1240954"/>
              <a:gd name="connsiteY0" fmla="*/ 12191694 h 12191694"/>
              <a:gd name="connsiteX1" fmla="*/ 72823 w 1240954"/>
              <a:gd name="connsiteY1" fmla="*/ 12017158 h 12191694"/>
              <a:gd name="connsiteX2" fmla="*/ 1215669 w 1240954"/>
              <a:gd name="connsiteY2" fmla="*/ 6524669 h 12191694"/>
              <a:gd name="connsiteX3" fmla="*/ 634271 w 1240954"/>
              <a:gd name="connsiteY3" fmla="*/ 405211 h 12191694"/>
              <a:gd name="connsiteX4" fmla="*/ 534414 w 1240954"/>
              <a:gd name="connsiteY4" fmla="*/ 0 h 12191694"/>
              <a:gd name="connsiteX5" fmla="*/ 559698 w 1240954"/>
              <a:gd name="connsiteY5" fmla="*/ 0 h 12191694"/>
              <a:gd name="connsiteX6" fmla="*/ 659555 w 1240954"/>
              <a:gd name="connsiteY6" fmla="*/ 405211 h 12191694"/>
              <a:gd name="connsiteX7" fmla="*/ 1240954 w 1240954"/>
              <a:gd name="connsiteY7" fmla="*/ 6524669 h 12191694"/>
              <a:gd name="connsiteX8" fmla="*/ 98108 w 1240954"/>
              <a:gd name="connsiteY8" fmla="*/ 12017158 h 12191694"/>
              <a:gd name="connsiteX9" fmla="*/ 25285 w 1240954"/>
              <a:gd name="connsiteY9" fmla="*/ 12191694 h 12191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954" h="12191694">
                <a:moveTo>
                  <a:pt x="0" y="12191694"/>
                </a:moveTo>
                <a:lnTo>
                  <a:pt x="72823" y="12017158"/>
                </a:lnTo>
                <a:cubicBezTo>
                  <a:pt x="681859" y="10555569"/>
                  <a:pt x="1215669" y="9148088"/>
                  <a:pt x="1215669" y="6524669"/>
                </a:cubicBezTo>
                <a:cubicBezTo>
                  <a:pt x="1215670" y="4186551"/>
                  <a:pt x="1012087" y="2048160"/>
                  <a:pt x="634271" y="405211"/>
                </a:cubicBezTo>
                <a:lnTo>
                  <a:pt x="534414" y="0"/>
                </a:lnTo>
                <a:lnTo>
                  <a:pt x="559698" y="0"/>
                </a:lnTo>
                <a:lnTo>
                  <a:pt x="659555" y="405211"/>
                </a:lnTo>
                <a:cubicBezTo>
                  <a:pt x="1037372" y="2048160"/>
                  <a:pt x="1240954" y="4186551"/>
                  <a:pt x="1240954" y="6524669"/>
                </a:cubicBezTo>
                <a:cubicBezTo>
                  <a:pt x="1240954" y="9148088"/>
                  <a:pt x="707144" y="10555569"/>
                  <a:pt x="98108" y="12017158"/>
                </a:cubicBezTo>
                <a:lnTo>
                  <a:pt x="25285" y="12191694"/>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A7E6FFF1-8B2C-1C1B-84CF-63066DE5C90C}"/>
              </a:ext>
            </a:extLst>
          </p:cNvPr>
          <p:cNvSpPr>
            <a:spLocks noGrp="1"/>
          </p:cNvSpPr>
          <p:nvPr>
            <p:ph type="title"/>
          </p:nvPr>
        </p:nvSpPr>
        <p:spPr>
          <a:xfrm>
            <a:off x="1217944" y="543687"/>
            <a:ext cx="9756112" cy="1046868"/>
          </a:xfrm>
        </p:spPr>
        <p:txBody>
          <a:bodyPr anchor="ctr">
            <a:normAutofit/>
          </a:bodyPr>
          <a:lstStyle/>
          <a:p>
            <a:pPr algn="ctr">
              <a:lnSpc>
                <a:spcPct val="120000"/>
              </a:lnSpc>
            </a:pPr>
            <a:r>
              <a:rPr lang="en-US" sz="1500" dirty="0">
                <a:solidFill>
                  <a:schemeClr val="accent2"/>
                </a:solidFill>
              </a:rPr>
              <a:t>                 Epidemiology</a:t>
            </a:r>
            <a:br>
              <a:rPr lang="en-US" sz="1500" dirty="0">
                <a:solidFill>
                  <a:schemeClr val="accent2"/>
                </a:solidFill>
              </a:rPr>
            </a:br>
            <a:r>
              <a:rPr lang="en-US" sz="1500" dirty="0">
                <a:solidFill>
                  <a:schemeClr val="accent2"/>
                </a:solidFill>
              </a:rPr>
              <a:t>      </a:t>
            </a:r>
            <a:r>
              <a:rPr lang="en-US" sz="1500" i="0" dirty="0">
                <a:solidFill>
                  <a:schemeClr val="accent2"/>
                </a:solidFill>
              </a:rPr>
              <a:t>Sleep Foundation- (Suny, 2022) </a:t>
            </a:r>
            <a:br>
              <a:rPr lang="en-US" sz="1500" dirty="0">
                <a:solidFill>
                  <a:schemeClr val="accent2"/>
                </a:solidFill>
              </a:rPr>
            </a:br>
            <a:endParaRPr lang="en-US" sz="1500" dirty="0">
              <a:solidFill>
                <a:schemeClr val="accent2"/>
              </a:solidFill>
            </a:endParaRPr>
          </a:p>
        </p:txBody>
      </p:sp>
      <p:sp>
        <p:nvSpPr>
          <p:cNvPr id="15" name="Freeform: Shape 14">
            <a:extLst>
              <a:ext uri="{FF2B5EF4-FFF2-40B4-BE49-F238E27FC236}">
                <a16:creationId xmlns:a16="http://schemas.microsoft.com/office/drawing/2014/main" id="{F0457BB4-CED7-4065-8959-D6B51491B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90529" y="-4583452"/>
            <a:ext cx="1011248" cy="12191695"/>
          </a:xfrm>
          <a:custGeom>
            <a:avLst/>
            <a:gdLst>
              <a:gd name="connsiteX0" fmla="*/ 0 w 1102849"/>
              <a:gd name="connsiteY0" fmla="*/ 12191695 h 12191695"/>
              <a:gd name="connsiteX1" fmla="*/ 65312 w 1102849"/>
              <a:gd name="connsiteY1" fmla="*/ 12017158 h 12191695"/>
              <a:gd name="connsiteX2" fmla="*/ 1090278 w 1102849"/>
              <a:gd name="connsiteY2" fmla="*/ 6524670 h 12191695"/>
              <a:gd name="connsiteX3" fmla="*/ 568848 w 1102849"/>
              <a:gd name="connsiteY3" fmla="*/ 405211 h 12191695"/>
              <a:gd name="connsiteX4" fmla="*/ 479291 w 1102849"/>
              <a:gd name="connsiteY4" fmla="*/ 0 h 12191695"/>
              <a:gd name="connsiteX5" fmla="*/ 491862 w 1102849"/>
              <a:gd name="connsiteY5" fmla="*/ 0 h 12191695"/>
              <a:gd name="connsiteX6" fmla="*/ 581419 w 1102849"/>
              <a:gd name="connsiteY6" fmla="*/ 405211 h 12191695"/>
              <a:gd name="connsiteX7" fmla="*/ 1102849 w 1102849"/>
              <a:gd name="connsiteY7" fmla="*/ 6524670 h 12191695"/>
              <a:gd name="connsiteX8" fmla="*/ 77883 w 1102849"/>
              <a:gd name="connsiteY8" fmla="*/ 12017158 h 12191695"/>
              <a:gd name="connsiteX9" fmla="*/ 12571 w 1102849"/>
              <a:gd name="connsiteY9"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2849" h="12191695">
                <a:moveTo>
                  <a:pt x="0" y="12191695"/>
                </a:moveTo>
                <a:lnTo>
                  <a:pt x="65312" y="12017158"/>
                </a:lnTo>
                <a:cubicBezTo>
                  <a:pt x="611528" y="10555569"/>
                  <a:pt x="1090278" y="9148088"/>
                  <a:pt x="1090278" y="6524670"/>
                </a:cubicBezTo>
                <a:cubicBezTo>
                  <a:pt x="1090278" y="4186551"/>
                  <a:pt x="907694" y="2048159"/>
                  <a:pt x="568848" y="405211"/>
                </a:cubicBezTo>
                <a:lnTo>
                  <a:pt x="479291" y="0"/>
                </a:lnTo>
                <a:lnTo>
                  <a:pt x="491862" y="0"/>
                </a:lnTo>
                <a:lnTo>
                  <a:pt x="581419" y="405211"/>
                </a:lnTo>
                <a:cubicBezTo>
                  <a:pt x="920265" y="2048159"/>
                  <a:pt x="1102849" y="4186551"/>
                  <a:pt x="1102849" y="6524670"/>
                </a:cubicBezTo>
                <a:cubicBezTo>
                  <a:pt x="1102849" y="9148088"/>
                  <a:pt x="624099" y="10555569"/>
                  <a:pt x="77883" y="12017158"/>
                </a:cubicBezTo>
                <a:lnTo>
                  <a:pt x="12571" y="12191695"/>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aphicFrame>
        <p:nvGraphicFramePr>
          <p:cNvPr id="5" name="Content Placeholder 2">
            <a:extLst>
              <a:ext uri="{FF2B5EF4-FFF2-40B4-BE49-F238E27FC236}">
                <a16:creationId xmlns:a16="http://schemas.microsoft.com/office/drawing/2014/main" id="{96E38DD7-33FC-1D27-228B-086D305A15CD}"/>
              </a:ext>
            </a:extLst>
          </p:cNvPr>
          <p:cNvGraphicFramePr>
            <a:graphicFrameLocks noGrp="1"/>
          </p:cNvGraphicFramePr>
          <p:nvPr>
            <p:ph idx="1"/>
            <p:extLst>
              <p:ext uri="{D42A27DB-BD31-4B8C-83A1-F6EECF244321}">
                <p14:modId xmlns:p14="http://schemas.microsoft.com/office/powerpoint/2010/main" val="3315683737"/>
              </p:ext>
            </p:extLst>
          </p:nvPr>
        </p:nvGraphicFramePr>
        <p:xfrm>
          <a:off x="1920875" y="2812010"/>
          <a:ext cx="8769350" cy="3289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6716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E73F2F4-4A61-AE52-D557-85AAE852B239}"/>
              </a:ext>
            </a:extLst>
          </p:cNvPr>
          <p:cNvSpPr>
            <a:spLocks noGrp="1"/>
          </p:cNvSpPr>
          <p:nvPr>
            <p:ph type="title"/>
          </p:nvPr>
        </p:nvSpPr>
        <p:spPr>
          <a:xfrm>
            <a:off x="1829849" y="1899904"/>
            <a:ext cx="3312116" cy="2934031"/>
          </a:xfrm>
        </p:spPr>
        <p:txBody>
          <a:bodyPr anchor="ctr">
            <a:normAutofit/>
          </a:bodyPr>
          <a:lstStyle/>
          <a:p>
            <a:r>
              <a:rPr lang="en-US" sz="2500" dirty="0"/>
              <a:t>     </a:t>
            </a:r>
            <a:r>
              <a:rPr lang="en-US" sz="2500" dirty="0">
                <a:solidFill>
                  <a:schemeClr val="accent2"/>
                </a:solidFill>
              </a:rPr>
              <a:t>Pathophysiology </a:t>
            </a:r>
            <a:r>
              <a:rPr lang="en-US" sz="2500" i="0" u="none" strike="noStrike" dirty="0">
                <a:solidFill>
                  <a:schemeClr val="accent2"/>
                </a:solidFill>
                <a:effectLst/>
                <a:latin typeface="Times New Roman" panose="02020603050405020304" pitchFamily="18" charset="0"/>
              </a:rPr>
              <a:t>Cognitive Model </a:t>
            </a:r>
            <a:endParaRPr lang="en-US" sz="2500" dirty="0">
              <a:solidFill>
                <a:schemeClr val="accent2"/>
              </a:solidFill>
            </a:endParaRPr>
          </a:p>
        </p:txBody>
      </p:sp>
      <p:graphicFrame>
        <p:nvGraphicFramePr>
          <p:cNvPr id="5" name="Content Placeholder 2">
            <a:extLst>
              <a:ext uri="{FF2B5EF4-FFF2-40B4-BE49-F238E27FC236}">
                <a16:creationId xmlns:a16="http://schemas.microsoft.com/office/drawing/2014/main" id="{8E19B2E6-4EB5-4735-8D06-C8380D2F6D72}"/>
              </a:ext>
            </a:extLst>
          </p:cNvPr>
          <p:cNvGraphicFramePr>
            <a:graphicFrameLocks noGrp="1"/>
          </p:cNvGraphicFramePr>
          <p:nvPr>
            <p:ph idx="1"/>
            <p:extLst>
              <p:ext uri="{D42A27DB-BD31-4B8C-83A1-F6EECF244321}">
                <p14:modId xmlns:p14="http://schemas.microsoft.com/office/powerpoint/2010/main" val="3303324251"/>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4325720"/>
      </p:ext>
    </p:extLst>
  </p:cSld>
  <p:clrMapOvr>
    <a:masterClrMapping/>
  </p:clrMapOvr>
</p:sld>
</file>

<file path=ppt/theme/theme1.xml><?xml version="1.0" encoding="utf-8"?>
<a:theme xmlns:a="http://schemas.openxmlformats.org/drawingml/2006/main" name="SketchLinesVTI">
  <a:themeElements>
    <a:clrScheme name="AnalogousFromRegularSeedLeftStep">
      <a:dk1>
        <a:srgbClr val="000000"/>
      </a:dk1>
      <a:lt1>
        <a:srgbClr val="FFFFFF"/>
      </a:lt1>
      <a:dk2>
        <a:srgbClr val="251A2F"/>
      </a:dk2>
      <a:lt2>
        <a:srgbClr val="F0F3F2"/>
      </a:lt2>
      <a:accent1>
        <a:srgbClr val="E72972"/>
      </a:accent1>
      <a:accent2>
        <a:srgbClr val="D517AF"/>
      </a:accent2>
      <a:accent3>
        <a:srgbClr val="BD29E7"/>
      </a:accent3>
      <a:accent4>
        <a:srgbClr val="5E19D5"/>
      </a:accent4>
      <a:accent5>
        <a:srgbClr val="2933E7"/>
      </a:accent5>
      <a:accent6>
        <a:srgbClr val="1770D5"/>
      </a:accent6>
      <a:hlink>
        <a:srgbClr val="349D75"/>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1982</Words>
  <Application>Microsoft Office PowerPoint</Application>
  <PresentationFormat>Widescreen</PresentationFormat>
  <Paragraphs>124</Paragraphs>
  <Slides>20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Meiryo</vt:lpstr>
      <vt:lpstr>Calibri</vt:lpstr>
      <vt:lpstr>Corbel</vt:lpstr>
      <vt:lpstr>Times New Roman</vt:lpstr>
      <vt:lpstr>SketchLinesVTI</vt:lpstr>
      <vt:lpstr>Research Presentation  Insomnia</vt:lpstr>
      <vt:lpstr> Introduction</vt:lpstr>
      <vt:lpstr>   Overview</vt:lpstr>
      <vt:lpstr>                Diagnostic Criteria</vt:lpstr>
      <vt:lpstr>                 Diagnostics</vt:lpstr>
      <vt:lpstr>            Diagnostics -causality</vt:lpstr>
      <vt:lpstr> Epidemiology Sleep Foundation- (Suny, 2022)  </vt:lpstr>
      <vt:lpstr>                 Epidemiology       Sleep Foundation- (Suny, 2022)  </vt:lpstr>
      <vt:lpstr>     Pathophysiology Cognitive Model </vt:lpstr>
      <vt:lpstr>Pathophysiology  Physiologic and neurophysiologic model </vt:lpstr>
      <vt:lpstr>    Predisposing and Precipitating Factors  </vt:lpstr>
      <vt:lpstr>           Evaluation of insomnia/Diagnostics  (Saddichha, 2010)    </vt:lpstr>
      <vt:lpstr>Evaluation of insomnia/ Diagnostics                                     (Saddichha, 2010)  </vt:lpstr>
      <vt:lpstr>Evaluation of insomnia/ Diagnostics                                     (Saddichha, 2010)  </vt:lpstr>
      <vt:lpstr>  Conventional Treatment and Management of Chronic Insomnia         Non-pharmacologic                strategies </vt:lpstr>
      <vt:lpstr>         Conventional Treatment and Management of Chronic Insomnia                   Pharmacologic strategies </vt:lpstr>
      <vt:lpstr>      Integrative/Alternative Treatment options</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Presentation  Insomnia</dc:title>
  <dc:creator>charlotte wellness</dc:creator>
  <cp:lastModifiedBy>charlotte wellness</cp:lastModifiedBy>
  <cp:revision>1</cp:revision>
  <dcterms:created xsi:type="dcterms:W3CDTF">2022-12-10T22:37:06Z</dcterms:created>
  <dcterms:modified xsi:type="dcterms:W3CDTF">2022-12-11T00:15:18Z</dcterms:modified>
</cp:coreProperties>
</file>